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7" r:id="rId4"/>
    <p:sldId id="258" r:id="rId5"/>
    <p:sldId id="266" r:id="rId6"/>
    <p:sldId id="267" r:id="rId7"/>
    <p:sldId id="259" r:id="rId8"/>
    <p:sldId id="260" r:id="rId9"/>
    <p:sldId id="261" r:id="rId10"/>
    <p:sldId id="262" r:id="rId11"/>
    <p:sldId id="263" r:id="rId12"/>
    <p:sldId id="264" r:id="rId13"/>
    <p:sldId id="270" r:id="rId14"/>
    <p:sldId id="271" r:id="rId15"/>
    <p:sldId id="269" r:id="rId16"/>
    <p:sldId id="265"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DejaVu Serif" panose="020B0604020202020204" charset="0"/>
      <p:regular r:id="rId22"/>
    </p:embeddedFont>
    <p:embeddedFont>
      <p:font typeface="DejaVu Serif Bold" panose="020B0604020202020204" charset="0"/>
      <p:regular r:id="rId23"/>
    </p:embeddedFont>
    <p:embeddedFont>
      <p:font typeface="DejaVu Serif Bold Italics" panose="020B0604020202020204" charset="0"/>
      <p:regular r:id="rId24"/>
    </p:embeddedFont>
    <p:embeddedFont>
      <p:font typeface="DejaVu Serif Italics" panose="020B0604020202020204" charset="0"/>
      <p:regular r:id="rId25"/>
    </p:embeddedFont>
    <p:embeddedFont>
      <p:font typeface="Noto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257" autoAdjust="0"/>
  </p:normalViewPr>
  <p:slideViewPr>
    <p:cSldViewPr>
      <p:cViewPr>
        <p:scale>
          <a:sx n="33" d="100"/>
          <a:sy n="33" d="100"/>
        </p:scale>
        <p:origin x="1133" y="7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6.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svg"/><Relationship Id="rId7"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7.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8.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3.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0.png"/><Relationship Id="rId5" Type="http://schemas.openxmlformats.org/officeDocument/2006/relationships/image" Target="../media/image1.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7.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3.svg"/><Relationship Id="rId7" Type="http://schemas.openxmlformats.org/officeDocument/2006/relationships/image" Target="../media/image20.png"/><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18.sv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pn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8" name="Freeform 8"/>
          <p:cNvSpPr/>
          <p:nvPr/>
        </p:nvSpPr>
        <p:spPr>
          <a:xfrm>
            <a:off x="13368759" y="651069"/>
            <a:ext cx="7293498" cy="7031624"/>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2">
              <a:alphaModFix amt="13000"/>
              <a:extLst>
                <a:ext uri="{96DAC541-7B7A-43D3-8B79-37D633B846F1}">
                  <asvg:svgBlip xmlns:asvg="http://schemas.microsoft.com/office/drawing/2016/SVG/main" r:embed="rId3"/>
                </a:ext>
              </a:extLst>
            </a:blip>
            <a:stretch>
              <a:fillRect t="-1862" b="-1862"/>
            </a:stretch>
          </a:blipFill>
        </p:spPr>
      </p:sp>
      <p:grpSp>
        <p:nvGrpSpPr>
          <p:cNvPr id="20" name="Group 6">
            <a:extLst>
              <a:ext uri="{FF2B5EF4-FFF2-40B4-BE49-F238E27FC236}">
                <a16:creationId xmlns:a16="http://schemas.microsoft.com/office/drawing/2014/main" id="{38D03F58-E635-4B3F-B8CC-8FA8789A8B2F}"/>
              </a:ext>
            </a:extLst>
          </p:cNvPr>
          <p:cNvGrpSpPr/>
          <p:nvPr/>
        </p:nvGrpSpPr>
        <p:grpSpPr>
          <a:xfrm>
            <a:off x="18348649" y="3903373"/>
            <a:ext cx="15430500" cy="6461522"/>
            <a:chOff x="0" y="0"/>
            <a:chExt cx="20574000" cy="8615362"/>
          </a:xfrm>
        </p:grpSpPr>
        <p:sp>
          <p:nvSpPr>
            <p:cNvPr id="21" name="Freeform 7">
              <a:extLst>
                <a:ext uri="{FF2B5EF4-FFF2-40B4-BE49-F238E27FC236}">
                  <a16:creationId xmlns:a16="http://schemas.microsoft.com/office/drawing/2014/main" id="{B1CE56A9-64FE-4749-94C1-ADC6343AABCC}"/>
                </a:ext>
              </a:extLst>
            </p:cNvPr>
            <p:cNvSpPr/>
            <p:nvPr/>
          </p:nvSpPr>
          <p:spPr>
            <a:xfrm flipH="1">
              <a:off x="0" y="0"/>
              <a:ext cx="20574000" cy="8615426"/>
            </a:xfrm>
            <a:custGeom>
              <a:avLst/>
              <a:gdLst/>
              <a:ahLst/>
              <a:cxnLst/>
              <a:rect l="l" t="t" r="r" b="b"/>
              <a:pathLst>
                <a:path w="20574000" h="8615426">
                  <a:moveTo>
                    <a:pt x="20574000" y="0"/>
                  </a:moveTo>
                  <a:lnTo>
                    <a:pt x="0" y="0"/>
                  </a:lnTo>
                  <a:lnTo>
                    <a:pt x="0" y="8615426"/>
                  </a:lnTo>
                  <a:lnTo>
                    <a:pt x="20574000" y="8615426"/>
                  </a:lnTo>
                  <a:lnTo>
                    <a:pt x="20574000" y="0"/>
                  </a:lnTo>
                  <a:close/>
                </a:path>
              </a:pathLst>
            </a:custGeom>
            <a:blipFill>
              <a:blip r:embed="rId4"/>
              <a:stretch>
                <a:fillRect/>
              </a:stretch>
            </a:blipFill>
          </p:spPr>
        </p:sp>
      </p:grpSp>
      <p:sp>
        <p:nvSpPr>
          <p:cNvPr id="22" name="Freeform 5">
            <a:extLst>
              <a:ext uri="{FF2B5EF4-FFF2-40B4-BE49-F238E27FC236}">
                <a16:creationId xmlns:a16="http://schemas.microsoft.com/office/drawing/2014/main" id="{71BA253B-2466-42CB-9EBA-FA0CA7E4DFBF}"/>
              </a:ext>
            </a:extLst>
          </p:cNvPr>
          <p:cNvSpPr/>
          <p:nvPr/>
        </p:nvSpPr>
        <p:spPr>
          <a:xfrm>
            <a:off x="-40005" y="8824287"/>
            <a:ext cx="18297525" cy="7319010"/>
          </a:xfrm>
          <a:custGeom>
            <a:avLst/>
            <a:gdLst/>
            <a:ahLst/>
            <a:cxnLst/>
            <a:rect l="l" t="t" r="r" b="b"/>
            <a:pathLst>
              <a:path w="18297525" h="7319010">
                <a:moveTo>
                  <a:pt x="0" y="0"/>
                </a:moveTo>
                <a:lnTo>
                  <a:pt x="18297526" y="0"/>
                </a:lnTo>
                <a:lnTo>
                  <a:pt x="18297526" y="7319010"/>
                </a:lnTo>
                <a:lnTo>
                  <a:pt x="0" y="731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dirty="0"/>
          </a:p>
        </p:txBody>
      </p:sp>
      <p:sp>
        <p:nvSpPr>
          <p:cNvPr id="23" name="Freeform 9">
            <a:extLst>
              <a:ext uri="{FF2B5EF4-FFF2-40B4-BE49-F238E27FC236}">
                <a16:creationId xmlns:a16="http://schemas.microsoft.com/office/drawing/2014/main" id="{18ACA950-F556-4188-B6C2-07D4E21E1AA5}"/>
              </a:ext>
            </a:extLst>
          </p:cNvPr>
          <p:cNvSpPr/>
          <p:nvPr/>
        </p:nvSpPr>
        <p:spPr>
          <a:xfrm>
            <a:off x="-5056445" y="379448"/>
            <a:ext cx="4638960" cy="5574086"/>
          </a:xfrm>
          <a:custGeom>
            <a:avLst/>
            <a:gdLst/>
            <a:ahLst/>
            <a:cxnLst/>
            <a:rect l="l" t="t" r="r" b="b"/>
            <a:pathLst>
              <a:path w="4638960" h="5574086">
                <a:moveTo>
                  <a:pt x="0" y="0"/>
                </a:moveTo>
                <a:lnTo>
                  <a:pt x="4638960" y="0"/>
                </a:lnTo>
                <a:lnTo>
                  <a:pt x="4638960" y="5574086"/>
                </a:lnTo>
                <a:lnTo>
                  <a:pt x="0" y="5574086"/>
                </a:lnTo>
                <a:lnTo>
                  <a:pt x="0" y="0"/>
                </a:lnTo>
                <a:close/>
              </a:path>
            </a:pathLst>
          </a:custGeom>
          <a:blipFill>
            <a:blip r:embed="rId7"/>
            <a:stretch>
              <a:fillRect/>
            </a:stretch>
          </a:blipFill>
        </p:spPr>
      </p:sp>
      <p:sp>
        <p:nvSpPr>
          <p:cNvPr id="24" name="Freeform 10">
            <a:extLst>
              <a:ext uri="{FF2B5EF4-FFF2-40B4-BE49-F238E27FC236}">
                <a16:creationId xmlns:a16="http://schemas.microsoft.com/office/drawing/2014/main" id="{C38E5334-9109-4205-B470-265F973528DE}"/>
              </a:ext>
            </a:extLst>
          </p:cNvPr>
          <p:cNvSpPr/>
          <p:nvPr/>
        </p:nvSpPr>
        <p:spPr>
          <a:xfrm>
            <a:off x="-3779477" y="-2837863"/>
            <a:ext cx="6706014" cy="5412312"/>
          </a:xfrm>
          <a:custGeom>
            <a:avLst/>
            <a:gdLst/>
            <a:ahLst/>
            <a:cxnLst/>
            <a:rect l="l" t="t" r="r" b="b"/>
            <a:pathLst>
              <a:path w="6706014" h="5412312">
                <a:moveTo>
                  <a:pt x="0" y="0"/>
                </a:moveTo>
                <a:lnTo>
                  <a:pt x="6706014" y="0"/>
                </a:lnTo>
                <a:lnTo>
                  <a:pt x="6706014" y="5412312"/>
                </a:lnTo>
                <a:lnTo>
                  <a:pt x="0" y="5412312"/>
                </a:lnTo>
                <a:lnTo>
                  <a:pt x="0" y="0"/>
                </a:lnTo>
                <a:close/>
              </a:path>
            </a:pathLst>
          </a:custGeom>
          <a:blipFill>
            <a:blip r:embed="rId8"/>
            <a:stretch>
              <a:fillRect/>
            </a:stretch>
          </a:blipFill>
        </p:spPr>
        <p:txBody>
          <a:bodyPr/>
          <a:lstStyle/>
          <a:p>
            <a:endParaRPr lang="en-AU" dirty="0"/>
          </a:p>
        </p:txBody>
      </p:sp>
      <p:sp>
        <p:nvSpPr>
          <p:cNvPr id="25" name="Freeform 11">
            <a:extLst>
              <a:ext uri="{FF2B5EF4-FFF2-40B4-BE49-F238E27FC236}">
                <a16:creationId xmlns:a16="http://schemas.microsoft.com/office/drawing/2014/main" id="{F7274CFA-6A33-4AB4-AE7D-FF128B1A7A98}"/>
              </a:ext>
            </a:extLst>
          </p:cNvPr>
          <p:cNvSpPr/>
          <p:nvPr/>
        </p:nvSpPr>
        <p:spPr>
          <a:xfrm>
            <a:off x="-5286115" y="5325654"/>
            <a:ext cx="5128998" cy="5039241"/>
          </a:xfrm>
          <a:custGeom>
            <a:avLst/>
            <a:gdLst/>
            <a:ahLst/>
            <a:cxnLst/>
            <a:rect l="l" t="t" r="r" b="b"/>
            <a:pathLst>
              <a:path w="5128998" h="5039241">
                <a:moveTo>
                  <a:pt x="0" y="0"/>
                </a:moveTo>
                <a:lnTo>
                  <a:pt x="5128998" y="0"/>
                </a:lnTo>
                <a:lnTo>
                  <a:pt x="5128998" y="5039241"/>
                </a:lnTo>
                <a:lnTo>
                  <a:pt x="0" y="5039241"/>
                </a:lnTo>
                <a:lnTo>
                  <a:pt x="0" y="0"/>
                </a:lnTo>
                <a:close/>
              </a:path>
            </a:pathLst>
          </a:custGeom>
          <a:blipFill>
            <a:blip r:embed="rId9"/>
            <a:stretch>
              <a:fillRect/>
            </a:stretch>
          </a:blipFill>
        </p:spPr>
      </p:sp>
      <p:sp>
        <p:nvSpPr>
          <p:cNvPr id="26" name="TextBox 16">
            <a:extLst>
              <a:ext uri="{FF2B5EF4-FFF2-40B4-BE49-F238E27FC236}">
                <a16:creationId xmlns:a16="http://schemas.microsoft.com/office/drawing/2014/main" id="{BF0E9307-2010-4B58-BD08-C0ADD572947C}"/>
              </a:ext>
            </a:extLst>
          </p:cNvPr>
          <p:cNvSpPr txBox="1"/>
          <p:nvPr/>
        </p:nvSpPr>
        <p:spPr>
          <a:xfrm>
            <a:off x="6040874" y="-950442"/>
            <a:ext cx="6206252" cy="623570"/>
          </a:xfrm>
          <a:prstGeom prst="rect">
            <a:avLst/>
          </a:prstGeom>
        </p:spPr>
        <p:txBody>
          <a:bodyPr lIns="0" tIns="0" rIns="0" bIns="0" rtlCol="0" anchor="t">
            <a:spAutoFit/>
          </a:bodyPr>
          <a:lstStyle/>
          <a:p>
            <a:pPr algn="ctr">
              <a:lnSpc>
                <a:spcPts val="4900"/>
              </a:lnSpc>
            </a:pPr>
            <a:r>
              <a:rPr lang="en-US" sz="3500" b="1" dirty="0">
                <a:solidFill>
                  <a:srgbClr val="B80000"/>
                </a:solidFill>
                <a:latin typeface="DejaVu Serif Bold"/>
                <a:ea typeface="DejaVu Serif Bold"/>
                <a:cs typeface="DejaVu Serif Bold"/>
                <a:sym typeface="DejaVu Serif Bold"/>
              </a:rPr>
              <a:t>TRƯỜNG ĐẠI HỌC VINH</a:t>
            </a:r>
          </a:p>
        </p:txBody>
      </p:sp>
      <p:sp>
        <p:nvSpPr>
          <p:cNvPr id="27" name="TextBox 17">
            <a:extLst>
              <a:ext uri="{FF2B5EF4-FFF2-40B4-BE49-F238E27FC236}">
                <a16:creationId xmlns:a16="http://schemas.microsoft.com/office/drawing/2014/main" id="{7CA7141B-A564-4062-83C0-ABEFFECDF567}"/>
              </a:ext>
            </a:extLst>
          </p:cNvPr>
          <p:cNvSpPr txBox="1"/>
          <p:nvPr/>
        </p:nvSpPr>
        <p:spPr>
          <a:xfrm>
            <a:off x="17892644" y="-1155216"/>
            <a:ext cx="4970509" cy="1158779"/>
          </a:xfrm>
          <a:prstGeom prst="rect">
            <a:avLst/>
          </a:prstGeom>
        </p:spPr>
        <p:txBody>
          <a:bodyPr wrap="square" lIns="0" tIns="0" rIns="0" bIns="0" rtlCol="0" anchor="t">
            <a:spAutoFit/>
          </a:bodyPr>
          <a:lstStyle/>
          <a:p>
            <a:pPr algn="ctr">
              <a:lnSpc>
                <a:spcPts val="9799"/>
              </a:lnSpc>
            </a:pPr>
            <a:r>
              <a:rPr lang="en-US" sz="6999" b="1" dirty="0">
                <a:solidFill>
                  <a:srgbClr val="B80000"/>
                </a:solidFill>
                <a:latin typeface="DejaVu Serif Bold"/>
                <a:ea typeface="DejaVu Serif Bold"/>
                <a:cs typeface="DejaVu Serif Bold"/>
                <a:sym typeface="DejaVu Serif Bold"/>
              </a:rPr>
              <a:t>Chương 5 </a:t>
            </a:r>
          </a:p>
        </p:txBody>
      </p:sp>
      <p:grpSp>
        <p:nvGrpSpPr>
          <p:cNvPr id="28" name="Group 27">
            <a:extLst>
              <a:ext uri="{FF2B5EF4-FFF2-40B4-BE49-F238E27FC236}">
                <a16:creationId xmlns:a16="http://schemas.microsoft.com/office/drawing/2014/main" id="{C4DEC145-7C9B-4C20-AC24-2B51CEF917CE}"/>
              </a:ext>
            </a:extLst>
          </p:cNvPr>
          <p:cNvGrpSpPr/>
          <p:nvPr/>
        </p:nvGrpSpPr>
        <p:grpSpPr>
          <a:xfrm>
            <a:off x="19126200" y="3079718"/>
            <a:ext cx="10863470" cy="1647309"/>
            <a:chOff x="7787309" y="2982997"/>
            <a:chExt cx="10863470" cy="1647309"/>
          </a:xfrm>
        </p:grpSpPr>
        <p:grpSp>
          <p:nvGrpSpPr>
            <p:cNvPr id="29" name="Group 12">
              <a:extLst>
                <a:ext uri="{FF2B5EF4-FFF2-40B4-BE49-F238E27FC236}">
                  <a16:creationId xmlns:a16="http://schemas.microsoft.com/office/drawing/2014/main" id="{1A737F67-B5F0-4F7E-AD87-F0E2F8E6B550}"/>
                </a:ext>
              </a:extLst>
            </p:cNvPr>
            <p:cNvGrpSpPr/>
            <p:nvPr/>
          </p:nvGrpSpPr>
          <p:grpSpPr>
            <a:xfrm>
              <a:off x="7787309" y="2982997"/>
              <a:ext cx="10863470" cy="1647309"/>
              <a:chOff x="0" y="0"/>
              <a:chExt cx="2861161" cy="433859"/>
            </a:xfrm>
          </p:grpSpPr>
          <p:sp>
            <p:nvSpPr>
              <p:cNvPr id="32" name="Freeform 13">
                <a:extLst>
                  <a:ext uri="{FF2B5EF4-FFF2-40B4-BE49-F238E27FC236}">
                    <a16:creationId xmlns:a16="http://schemas.microsoft.com/office/drawing/2014/main" id="{C9B52F52-78D0-44FB-B894-C38351AA8581}"/>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33" name="TextBox 14">
                <a:extLst>
                  <a:ext uri="{FF2B5EF4-FFF2-40B4-BE49-F238E27FC236}">
                    <a16:creationId xmlns:a16="http://schemas.microsoft.com/office/drawing/2014/main" id="{10158EDB-C3A1-40EC-905B-9AFEC5688A2C}"/>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15">
              <a:extLst>
                <a:ext uri="{FF2B5EF4-FFF2-40B4-BE49-F238E27FC236}">
                  <a16:creationId xmlns:a16="http://schemas.microsoft.com/office/drawing/2014/main" id="{CB205016-7E32-46BF-82B2-22E6DBC1CE5E}"/>
                </a:ext>
              </a:extLst>
            </p:cNvPr>
            <p:cNvSpPr/>
            <p:nvPr/>
          </p:nvSpPr>
          <p:spPr>
            <a:xfrm>
              <a:off x="8086460" y="3228581"/>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10"/>
              <a:stretch>
                <a:fillRect/>
              </a:stretch>
            </a:blipFill>
          </p:spPr>
        </p:sp>
        <p:sp>
          <p:nvSpPr>
            <p:cNvPr id="31" name="TextBox 18">
              <a:extLst>
                <a:ext uri="{FF2B5EF4-FFF2-40B4-BE49-F238E27FC236}">
                  <a16:creationId xmlns:a16="http://schemas.microsoft.com/office/drawing/2014/main" id="{D769C5D3-854A-4A5D-976A-99198A1E776C}"/>
                </a:ext>
              </a:extLst>
            </p:cNvPr>
            <p:cNvSpPr txBox="1"/>
            <p:nvPr/>
          </p:nvSpPr>
          <p:spPr>
            <a:xfrm>
              <a:off x="9708218" y="3335742"/>
              <a:ext cx="8104490" cy="846569"/>
            </a:xfrm>
            <a:prstGeom prst="rect">
              <a:avLst/>
            </a:prstGeom>
          </p:spPr>
          <p:txBody>
            <a:bodyPr wrap="square" lIns="0" tIns="0" rIns="0" bIns="0" rtlCol="0" anchor="t">
              <a:spAutoFit/>
            </a:bodyPr>
            <a:lstStyle/>
            <a:p>
              <a:pPr algn="ctr">
                <a:lnSpc>
                  <a:spcPts val="6936"/>
                </a:lnSpc>
              </a:pPr>
              <a:r>
                <a:rPr lang="en-US" sz="4954" b="1" dirty="0">
                  <a:solidFill>
                    <a:srgbClr val="FFFFFF"/>
                  </a:solidFill>
                  <a:latin typeface="Noto Sans Bold"/>
                  <a:ea typeface="Noto Sans Bold"/>
                  <a:cs typeface="Noto Sans Bold"/>
                  <a:sym typeface="Noto Sans Bold"/>
                </a:rPr>
                <a:t>TƯ TƯỞNG HỒ CHÍ MINH</a:t>
              </a:r>
            </a:p>
          </p:txBody>
        </p:sp>
      </p:grpSp>
      <p:sp>
        <p:nvSpPr>
          <p:cNvPr id="34" name="TextBox 19">
            <a:extLst>
              <a:ext uri="{FF2B5EF4-FFF2-40B4-BE49-F238E27FC236}">
                <a16:creationId xmlns:a16="http://schemas.microsoft.com/office/drawing/2014/main" id="{9DABA30F-F8E9-4CCC-A20D-C8EAA135C8D9}"/>
              </a:ext>
            </a:extLst>
          </p:cNvPr>
          <p:cNvSpPr txBox="1"/>
          <p:nvPr/>
        </p:nvSpPr>
        <p:spPr>
          <a:xfrm>
            <a:off x="21047109" y="6345338"/>
            <a:ext cx="7923032" cy="1309502"/>
          </a:xfrm>
          <a:prstGeom prst="rect">
            <a:avLst/>
          </a:prstGeom>
        </p:spPr>
        <p:txBody>
          <a:bodyPr lIns="0" tIns="0" rIns="0" bIns="0" rtlCol="0" anchor="t">
            <a:spAutoFit/>
          </a:bodyPr>
          <a:lstStyle/>
          <a:p>
            <a:pPr algn="ctr">
              <a:lnSpc>
                <a:spcPts val="5218"/>
              </a:lnSpc>
            </a:pPr>
            <a:r>
              <a:rPr lang="en-US" sz="3727" b="1" dirty="0">
                <a:solidFill>
                  <a:srgbClr val="B80000"/>
                </a:solidFill>
                <a:latin typeface="Noto Sans Bold"/>
                <a:ea typeface="Noto Sans Bold"/>
                <a:cs typeface="Noto Sans Bold"/>
                <a:sym typeface="Noto Sans Bold"/>
              </a:rPr>
              <a:t>VỀ ĐẠI ĐOÀN KẾT TOÀN DÂN TỘC</a:t>
            </a:r>
          </a:p>
          <a:p>
            <a:pPr algn="r">
              <a:lnSpc>
                <a:spcPts val="5218"/>
              </a:lnSpc>
            </a:pPr>
            <a:r>
              <a:rPr lang="en-US" sz="3727" b="1" dirty="0">
                <a:solidFill>
                  <a:srgbClr val="B80000"/>
                </a:solidFill>
                <a:latin typeface="Noto Sans Bold"/>
                <a:ea typeface="Noto Sans Bold"/>
                <a:cs typeface="Noto Sans Bold"/>
                <a:sym typeface="Noto Sans Bold"/>
              </a:rPr>
              <a:t>VÀ ĐOÀN KẾT QUỐC TẾ</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8" name="Group 8"/>
          <p:cNvGrpSpPr/>
          <p:nvPr/>
        </p:nvGrpSpPr>
        <p:grpSpPr>
          <a:xfrm>
            <a:off x="782526" y="1455192"/>
            <a:ext cx="10957145" cy="970871"/>
            <a:chOff x="0" y="0"/>
            <a:chExt cx="14609527" cy="1294494"/>
          </a:xfrm>
        </p:grpSpPr>
        <p:grpSp>
          <p:nvGrpSpPr>
            <p:cNvPr id="9" name="Group 9"/>
            <p:cNvGrpSpPr/>
            <p:nvPr/>
          </p:nvGrpSpPr>
          <p:grpSpPr>
            <a:xfrm>
              <a:off x="0" y="0"/>
              <a:ext cx="14609527" cy="1294494"/>
              <a:chOff x="0" y="0"/>
              <a:chExt cx="2885832" cy="255703"/>
            </a:xfrm>
          </p:grpSpPr>
          <p:sp>
            <p:nvSpPr>
              <p:cNvPr id="10" name="Freeform 10"/>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11" name="TextBox 11"/>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368521" y="340330"/>
              <a:ext cx="13872485" cy="556683"/>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a. Mặt trận dân tộc thống nhất</a:t>
              </a:r>
            </a:p>
          </p:txBody>
        </p:sp>
      </p:grpSp>
      <p:sp>
        <p:nvSpPr>
          <p:cNvPr id="13" name="AutoShape 13"/>
          <p:cNvSpPr/>
          <p:nvPr/>
        </p:nvSpPr>
        <p:spPr>
          <a:xfrm>
            <a:off x="1028700" y="7249500"/>
            <a:ext cx="16476774" cy="0"/>
          </a:xfrm>
          <a:prstGeom prst="line">
            <a:avLst/>
          </a:prstGeom>
          <a:ln w="66675" cap="flat">
            <a:solidFill>
              <a:srgbClr val="C82127"/>
            </a:solidFill>
            <a:prstDash val="solid"/>
            <a:headEnd type="none" w="sm" len="sm"/>
            <a:tailEnd type="triangle" w="lg" len="med"/>
          </a:ln>
        </p:spPr>
      </p:sp>
      <p:grpSp>
        <p:nvGrpSpPr>
          <p:cNvPr id="14" name="Group 14"/>
          <p:cNvGrpSpPr/>
          <p:nvPr/>
        </p:nvGrpSpPr>
        <p:grpSpPr>
          <a:xfrm>
            <a:off x="889959" y="7110759"/>
            <a:ext cx="277483" cy="27748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0" name="Group 89">
            <a:extLst>
              <a:ext uri="{FF2B5EF4-FFF2-40B4-BE49-F238E27FC236}">
                <a16:creationId xmlns:a16="http://schemas.microsoft.com/office/drawing/2014/main" id="{2CDD8FA6-AA35-4062-B801-6BE42725A1C8}"/>
              </a:ext>
            </a:extLst>
          </p:cNvPr>
          <p:cNvGrpSpPr/>
          <p:nvPr/>
        </p:nvGrpSpPr>
        <p:grpSpPr>
          <a:xfrm>
            <a:off x="782526" y="273544"/>
            <a:ext cx="16722948" cy="970871"/>
            <a:chOff x="782526" y="273544"/>
            <a:chExt cx="16722948" cy="970871"/>
          </a:xfrm>
        </p:grpSpPr>
        <p:grpSp>
          <p:nvGrpSpPr>
            <p:cNvPr id="5" name="Group 5"/>
            <p:cNvGrpSpPr/>
            <p:nvPr/>
          </p:nvGrpSpPr>
          <p:grpSpPr>
            <a:xfrm>
              <a:off x="782526" y="273544"/>
              <a:ext cx="16722948" cy="970871"/>
              <a:chOff x="0" y="0"/>
              <a:chExt cx="4404398" cy="255703"/>
            </a:xfrm>
          </p:grpSpPr>
          <p:sp>
            <p:nvSpPr>
              <p:cNvPr id="6" name="Freeform 6"/>
              <p:cNvSpPr/>
              <p:nvPr/>
            </p:nvSpPr>
            <p:spPr>
              <a:xfrm>
                <a:off x="0" y="0"/>
                <a:ext cx="4404398" cy="255703"/>
              </a:xfrm>
              <a:custGeom>
                <a:avLst/>
                <a:gdLst/>
                <a:ahLst/>
                <a:cxnLst/>
                <a:rect l="l" t="t" r="r" b="b"/>
                <a:pathLst>
                  <a:path w="4404398" h="255703">
                    <a:moveTo>
                      <a:pt x="5092" y="0"/>
                    </a:moveTo>
                    <a:lnTo>
                      <a:pt x="4399306" y="0"/>
                    </a:lnTo>
                    <a:cubicBezTo>
                      <a:pt x="4400656" y="0"/>
                      <a:pt x="4401951" y="537"/>
                      <a:pt x="4402906" y="1492"/>
                    </a:cubicBezTo>
                    <a:cubicBezTo>
                      <a:pt x="4403861" y="2447"/>
                      <a:pt x="4404398" y="3742"/>
                      <a:pt x="4404398" y="5092"/>
                    </a:cubicBezTo>
                    <a:lnTo>
                      <a:pt x="4404398" y="250610"/>
                    </a:lnTo>
                    <a:cubicBezTo>
                      <a:pt x="4404398" y="253423"/>
                      <a:pt x="4402118" y="255703"/>
                      <a:pt x="4399306" y="255703"/>
                    </a:cubicBezTo>
                    <a:lnTo>
                      <a:pt x="5092" y="255703"/>
                    </a:lnTo>
                    <a:cubicBezTo>
                      <a:pt x="2280" y="255703"/>
                      <a:pt x="0" y="253423"/>
                      <a:pt x="0" y="250610"/>
                    </a:cubicBezTo>
                    <a:lnTo>
                      <a:pt x="0" y="5092"/>
                    </a:lnTo>
                    <a:cubicBezTo>
                      <a:pt x="0" y="2280"/>
                      <a:pt x="2280" y="0"/>
                      <a:pt x="5092" y="0"/>
                    </a:cubicBezTo>
                    <a:close/>
                  </a:path>
                </a:pathLst>
              </a:custGeom>
              <a:solidFill>
                <a:srgbClr val="B80000"/>
              </a:solidFill>
            </p:spPr>
          </p:sp>
          <p:sp>
            <p:nvSpPr>
              <p:cNvPr id="7" name="TextBox 7"/>
              <p:cNvSpPr txBox="1"/>
              <p:nvPr/>
            </p:nvSpPr>
            <p:spPr>
              <a:xfrm>
                <a:off x="0" y="-38100"/>
                <a:ext cx="4404398" cy="293803"/>
              </a:xfrm>
              <a:prstGeom prst="rect">
                <a:avLst/>
              </a:prstGeom>
            </p:spPr>
            <p:txBody>
              <a:bodyPr lIns="50800" tIns="50800" rIns="50800" bIns="50800" rtlCol="0" anchor="ctr"/>
              <a:lstStyle/>
              <a:p>
                <a:pPr algn="ctr">
                  <a:lnSpc>
                    <a:spcPts val="2659"/>
                  </a:lnSpc>
                </a:pPr>
                <a:endParaRPr/>
              </a:p>
            </p:txBody>
          </p:sp>
        </p:grpSp>
        <p:sp>
          <p:nvSpPr>
            <p:cNvPr id="77" name="TextBox 77"/>
            <p:cNvSpPr txBox="1"/>
            <p:nvPr/>
          </p:nvSpPr>
          <p:spPr>
            <a:xfrm>
              <a:off x="1060009" y="514504"/>
              <a:ext cx="16182215" cy="431800"/>
            </a:xfrm>
            <a:prstGeom prst="rect">
              <a:avLst/>
            </a:prstGeom>
          </p:spPr>
          <p:txBody>
            <a:bodyPr lIns="0" tIns="0" rIns="0" bIns="0" rtlCol="0" anchor="t">
              <a:spAutoFit/>
            </a:bodyPr>
            <a:lstStyle/>
            <a:p>
              <a:pPr algn="l">
                <a:lnSpc>
                  <a:spcPts val="3499"/>
                </a:lnSpc>
              </a:pPr>
              <a:r>
                <a:rPr lang="en-US" sz="2499" b="1" dirty="0">
                  <a:solidFill>
                    <a:srgbClr val="FFFFFF"/>
                  </a:solidFill>
                  <a:latin typeface="DejaVu Serif Bold"/>
                  <a:ea typeface="DejaVu Serif Bold"/>
                  <a:cs typeface="DejaVu Serif Bold"/>
                  <a:sym typeface="DejaVu Serif Bold"/>
                </a:rPr>
                <a:t>5.1.4. </a:t>
              </a:r>
              <a:r>
                <a:rPr lang="en-US" sz="2499" b="1" dirty="0" err="1">
                  <a:solidFill>
                    <a:srgbClr val="FFFFFF"/>
                  </a:solidFill>
                  <a:latin typeface="DejaVu Serif Bold"/>
                  <a:ea typeface="DejaVu Serif Bold"/>
                  <a:cs typeface="DejaVu Serif Bold"/>
                  <a:sym typeface="DejaVu Serif Bold"/>
                </a:rPr>
                <a:t>Hình</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tổ</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chức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của</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khối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r>
                <a:rPr lang="en-US" sz="2499" b="1" dirty="0">
                  <a:solidFill>
                    <a:srgbClr val="FFFFFF"/>
                  </a:solidFill>
                  <a:latin typeface="DejaVu Serif Bold"/>
                  <a:ea typeface="DejaVu Serif Bold"/>
                  <a:cs typeface="DejaVu Serif Bold"/>
                  <a:sym typeface="DejaVu Serif Bold"/>
                </a:rPr>
                <a:t> - </a:t>
              </a:r>
              <a:r>
                <a:rPr lang="en-US" sz="2499" b="1" dirty="0" err="1">
                  <a:solidFill>
                    <a:srgbClr val="FFFFFF"/>
                  </a:solidFill>
                  <a:latin typeface="DejaVu Serif Bold"/>
                  <a:ea typeface="DejaVu Serif Bold"/>
                  <a:cs typeface="DejaVu Serif Bold"/>
                  <a:sym typeface="DejaVu Serif Bold"/>
                </a:rPr>
                <a:t>Mặt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trận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thống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nhất</a:t>
              </a:r>
              <a:endParaRPr lang="en-US" sz="2499" b="1" dirty="0">
                <a:solidFill>
                  <a:srgbClr val="FFFFFF"/>
                </a:solidFill>
                <a:latin typeface="DejaVu Serif Bold"/>
                <a:ea typeface="DejaVu Serif Bold"/>
                <a:cs typeface="DejaVu Serif Bold"/>
                <a:sym typeface="DejaVu Serif Bold"/>
              </a:endParaRPr>
            </a:p>
          </p:txBody>
        </p:sp>
      </p:grpSp>
      <p:sp>
        <p:nvSpPr>
          <p:cNvPr id="78" name="TextBox 78"/>
          <p:cNvSpPr txBox="1"/>
          <p:nvPr/>
        </p:nvSpPr>
        <p:spPr>
          <a:xfrm>
            <a:off x="782526" y="2578463"/>
            <a:ext cx="7330773" cy="174625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Khối đại đoàn kết toàn dân tộc chỉ trở thành lực lượng to lớn, có sức mạnh khi được tập hợp, tổ chức lại thành một khối vững chắc, đó là </a:t>
            </a:r>
            <a:r>
              <a:rPr lang="en-US" sz="2499" b="1">
                <a:solidFill>
                  <a:srgbClr val="C82127"/>
                </a:solidFill>
                <a:latin typeface="DejaVu Serif Bold"/>
                <a:ea typeface="DejaVu Serif Bold"/>
                <a:cs typeface="DejaVu Serif Bold"/>
                <a:sym typeface="DejaVu Serif Bold"/>
              </a:rPr>
              <a:t>mặt trận dân tộc thống nhất.</a:t>
            </a:r>
          </a:p>
        </p:txBody>
      </p:sp>
      <p:sp>
        <p:nvSpPr>
          <p:cNvPr id="79" name="TextBox 79"/>
          <p:cNvSpPr txBox="1"/>
          <p:nvPr/>
        </p:nvSpPr>
        <p:spPr>
          <a:xfrm>
            <a:off x="10174701" y="2578463"/>
            <a:ext cx="7330773" cy="174625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Tùy theo, từng thời kỳ và căn cứ vào nhiệm vụ của từng chặng đường cách mạng, </a:t>
            </a:r>
            <a:r>
              <a:rPr lang="en-US" sz="2499" b="1">
                <a:solidFill>
                  <a:srgbClr val="C82127"/>
                </a:solidFill>
                <a:latin typeface="DejaVu Serif Bold"/>
                <a:ea typeface="DejaVu Serif Bold"/>
                <a:cs typeface="DejaVu Serif Bold"/>
                <a:sym typeface="DejaVu Serif Bold"/>
              </a:rPr>
              <a:t>mặt trận dân tộc thống nhất</a:t>
            </a:r>
            <a:r>
              <a:rPr lang="en-US" sz="2499">
                <a:solidFill>
                  <a:srgbClr val="000000"/>
                </a:solidFill>
                <a:latin typeface="DejaVu Serif"/>
                <a:ea typeface="DejaVu Serif"/>
                <a:cs typeface="DejaVu Serif"/>
                <a:sym typeface="DejaVu Serif"/>
              </a:rPr>
              <a:t> có những tên gọi khác nhau:</a:t>
            </a:r>
          </a:p>
        </p:txBody>
      </p:sp>
      <p:grpSp>
        <p:nvGrpSpPr>
          <p:cNvPr id="92" name="Group 91">
            <a:extLst>
              <a:ext uri="{FF2B5EF4-FFF2-40B4-BE49-F238E27FC236}">
                <a16:creationId xmlns:a16="http://schemas.microsoft.com/office/drawing/2014/main" id="{7E118170-5E54-4FF8-9B9C-9D34B5098D42}"/>
              </a:ext>
            </a:extLst>
          </p:cNvPr>
          <p:cNvGrpSpPr/>
          <p:nvPr/>
        </p:nvGrpSpPr>
        <p:grpSpPr>
          <a:xfrm>
            <a:off x="1204616" y="4863791"/>
            <a:ext cx="15987690" cy="4748465"/>
            <a:chOff x="1204616" y="4863791"/>
            <a:chExt cx="15987690" cy="4748465"/>
          </a:xfrm>
        </p:grpSpPr>
        <p:sp>
          <p:nvSpPr>
            <p:cNvPr id="82" name="TextBox 82"/>
            <p:cNvSpPr txBox="1"/>
            <p:nvPr/>
          </p:nvSpPr>
          <p:spPr>
            <a:xfrm>
              <a:off x="7505407" y="7724401"/>
              <a:ext cx="1369335" cy="94488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Việt Minh</a:t>
              </a:r>
            </a:p>
            <a:p>
              <a:pPr algn="ctr">
                <a:lnSpc>
                  <a:spcPts val="2520"/>
                </a:lnSpc>
              </a:pPr>
              <a:r>
                <a:rPr lang="en-US" sz="1800">
                  <a:solidFill>
                    <a:srgbClr val="000000"/>
                  </a:solidFill>
                  <a:latin typeface="DejaVu Serif"/>
                  <a:ea typeface="DejaVu Serif"/>
                  <a:cs typeface="DejaVu Serif"/>
                  <a:sym typeface="DejaVu Serif"/>
                </a:rPr>
                <a:t>(5/1941)</a:t>
              </a:r>
            </a:p>
          </p:txBody>
        </p:sp>
        <p:sp>
          <p:nvSpPr>
            <p:cNvPr id="83" name="TextBox 83"/>
            <p:cNvSpPr txBox="1"/>
            <p:nvPr/>
          </p:nvSpPr>
          <p:spPr>
            <a:xfrm>
              <a:off x="10734856" y="7724401"/>
              <a:ext cx="1133999" cy="94488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Liên Việt (3/1951)</a:t>
              </a:r>
            </a:p>
          </p:txBody>
        </p:sp>
        <p:grpSp>
          <p:nvGrpSpPr>
            <p:cNvPr id="91" name="Group 90">
              <a:extLst>
                <a:ext uri="{FF2B5EF4-FFF2-40B4-BE49-F238E27FC236}">
                  <a16:creationId xmlns:a16="http://schemas.microsoft.com/office/drawing/2014/main" id="{7CC57831-8053-4ED6-9344-5DCBCD214FC1}"/>
                </a:ext>
              </a:extLst>
            </p:cNvPr>
            <p:cNvGrpSpPr/>
            <p:nvPr/>
          </p:nvGrpSpPr>
          <p:grpSpPr>
            <a:xfrm>
              <a:off x="1204616" y="4863791"/>
              <a:ext cx="15987690" cy="4748465"/>
              <a:chOff x="1204616" y="4863791"/>
              <a:chExt cx="15987690" cy="4748465"/>
            </a:xfrm>
          </p:grpSpPr>
          <p:grpSp>
            <p:nvGrpSpPr>
              <p:cNvPr id="17" name="Group 17"/>
              <p:cNvGrpSpPr/>
              <p:nvPr/>
            </p:nvGrpSpPr>
            <p:grpSpPr>
              <a:xfrm>
                <a:off x="1812971" y="7074636"/>
                <a:ext cx="349727" cy="34972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a:off x="1987835" y="6179199"/>
                <a:ext cx="9525" cy="718248"/>
              </a:xfrm>
              <a:prstGeom prst="line">
                <a:avLst/>
              </a:prstGeom>
              <a:ln w="38100" cap="flat">
                <a:solidFill>
                  <a:srgbClr val="C82127"/>
                </a:solidFill>
                <a:prstDash val="solid"/>
                <a:headEnd type="none" w="sm" len="sm"/>
                <a:tailEnd type="none" w="sm" len="sm"/>
              </a:ln>
            </p:spPr>
          </p:sp>
          <p:grpSp>
            <p:nvGrpSpPr>
              <p:cNvPr id="21" name="Group 21"/>
              <p:cNvGrpSpPr/>
              <p:nvPr/>
            </p:nvGrpSpPr>
            <p:grpSpPr>
              <a:xfrm>
                <a:off x="1361482" y="4926493"/>
                <a:ext cx="1252706" cy="1252706"/>
                <a:chOff x="0" y="0"/>
                <a:chExt cx="13716000" cy="13716000"/>
              </a:xfrm>
            </p:grpSpPr>
            <p:sp>
              <p:nvSpPr>
                <p:cNvPr id="22" name="Freeform 22"/>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l="-10564" r="-10564"/>
                  </a:stretch>
                </a:blipFill>
              </p:spPr>
            </p:sp>
          </p:grpSp>
          <p:grpSp>
            <p:nvGrpSpPr>
              <p:cNvPr id="23" name="Group 23"/>
              <p:cNvGrpSpPr/>
              <p:nvPr/>
            </p:nvGrpSpPr>
            <p:grpSpPr>
              <a:xfrm>
                <a:off x="4912956" y="7074636"/>
                <a:ext cx="349727" cy="34972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AutoShape 26"/>
              <p:cNvSpPr/>
              <p:nvPr/>
            </p:nvSpPr>
            <p:spPr>
              <a:xfrm>
                <a:off x="5087820" y="6179199"/>
                <a:ext cx="9525" cy="718248"/>
              </a:xfrm>
              <a:prstGeom prst="line">
                <a:avLst/>
              </a:prstGeom>
              <a:ln w="38100" cap="flat">
                <a:solidFill>
                  <a:srgbClr val="C82127"/>
                </a:solidFill>
                <a:prstDash val="solid"/>
                <a:headEnd type="none" w="sm" len="sm"/>
                <a:tailEnd type="none" w="sm" len="sm"/>
              </a:ln>
            </p:spPr>
          </p:sp>
          <p:grpSp>
            <p:nvGrpSpPr>
              <p:cNvPr id="27" name="Group 27"/>
              <p:cNvGrpSpPr/>
              <p:nvPr/>
            </p:nvGrpSpPr>
            <p:grpSpPr>
              <a:xfrm>
                <a:off x="4461467" y="4926493"/>
                <a:ext cx="1252706" cy="1252706"/>
                <a:chOff x="0" y="0"/>
                <a:chExt cx="13716000" cy="13716000"/>
              </a:xfrm>
            </p:grpSpPr>
            <p:sp>
              <p:nvSpPr>
                <p:cNvPr id="28" name="Freeform 28"/>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
                  <a:stretch>
                    <a:fillRect l="-31250" r="-31250"/>
                  </a:stretch>
                </a:blipFill>
              </p:spPr>
            </p:sp>
          </p:grpSp>
          <p:grpSp>
            <p:nvGrpSpPr>
              <p:cNvPr id="29" name="Group 29"/>
              <p:cNvGrpSpPr/>
              <p:nvPr/>
            </p:nvGrpSpPr>
            <p:grpSpPr>
              <a:xfrm>
                <a:off x="8015211" y="7074636"/>
                <a:ext cx="349727" cy="34972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AutoShape 32"/>
              <p:cNvSpPr/>
              <p:nvPr/>
            </p:nvSpPr>
            <p:spPr>
              <a:xfrm>
                <a:off x="8190075" y="6179199"/>
                <a:ext cx="9525" cy="718248"/>
              </a:xfrm>
              <a:prstGeom prst="line">
                <a:avLst/>
              </a:prstGeom>
              <a:ln w="38100" cap="flat">
                <a:solidFill>
                  <a:srgbClr val="C82127"/>
                </a:solidFill>
                <a:prstDash val="solid"/>
                <a:headEnd type="none" w="sm" len="sm"/>
                <a:tailEnd type="none" w="sm" len="sm"/>
              </a:ln>
            </p:spPr>
          </p:sp>
          <p:grpSp>
            <p:nvGrpSpPr>
              <p:cNvPr id="33" name="Group 33"/>
              <p:cNvGrpSpPr/>
              <p:nvPr/>
            </p:nvGrpSpPr>
            <p:grpSpPr>
              <a:xfrm>
                <a:off x="7563722" y="4926493"/>
                <a:ext cx="1252706" cy="1252706"/>
                <a:chOff x="0" y="0"/>
                <a:chExt cx="13716000" cy="13716000"/>
              </a:xfrm>
            </p:grpSpPr>
            <p:sp>
              <p:nvSpPr>
                <p:cNvPr id="34" name="Freeform 34"/>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4"/>
                  <a:stretch>
                    <a:fillRect l="-29225" r="-29225"/>
                  </a:stretch>
                </a:blipFill>
              </p:spPr>
            </p:sp>
          </p:grpSp>
          <p:grpSp>
            <p:nvGrpSpPr>
              <p:cNvPr id="35" name="Group 35"/>
              <p:cNvGrpSpPr/>
              <p:nvPr/>
            </p:nvGrpSpPr>
            <p:grpSpPr>
              <a:xfrm>
                <a:off x="11117466" y="7074636"/>
                <a:ext cx="349727" cy="34972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AutoShape 38"/>
              <p:cNvSpPr/>
              <p:nvPr/>
            </p:nvSpPr>
            <p:spPr>
              <a:xfrm>
                <a:off x="11292330" y="6179199"/>
                <a:ext cx="9525" cy="718248"/>
              </a:xfrm>
              <a:prstGeom prst="line">
                <a:avLst/>
              </a:prstGeom>
              <a:ln w="38100" cap="flat">
                <a:solidFill>
                  <a:srgbClr val="C82127"/>
                </a:solidFill>
                <a:prstDash val="solid"/>
                <a:headEnd type="none" w="sm" len="sm"/>
                <a:tailEnd type="none" w="sm" len="sm"/>
              </a:ln>
            </p:spPr>
          </p:sp>
          <p:grpSp>
            <p:nvGrpSpPr>
              <p:cNvPr id="39" name="Group 39"/>
              <p:cNvGrpSpPr/>
              <p:nvPr/>
            </p:nvGrpSpPr>
            <p:grpSpPr>
              <a:xfrm>
                <a:off x="10665977" y="4926493"/>
                <a:ext cx="1252706" cy="1252706"/>
                <a:chOff x="0" y="0"/>
                <a:chExt cx="13716000" cy="13716000"/>
              </a:xfrm>
            </p:grpSpPr>
            <p:sp>
              <p:nvSpPr>
                <p:cNvPr id="40" name="Freeform 40"/>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l="-84831" r="-84831"/>
                  </a:stretch>
                </a:blipFill>
              </p:spPr>
            </p:sp>
          </p:grpSp>
          <p:grpSp>
            <p:nvGrpSpPr>
              <p:cNvPr id="41" name="Group 41"/>
              <p:cNvGrpSpPr/>
              <p:nvPr/>
            </p:nvGrpSpPr>
            <p:grpSpPr>
              <a:xfrm>
                <a:off x="14219721" y="7074636"/>
                <a:ext cx="349727" cy="349727"/>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AutoShape 44"/>
              <p:cNvSpPr/>
              <p:nvPr/>
            </p:nvSpPr>
            <p:spPr>
              <a:xfrm>
                <a:off x="14394585" y="6179199"/>
                <a:ext cx="9525" cy="718248"/>
              </a:xfrm>
              <a:prstGeom prst="line">
                <a:avLst/>
              </a:prstGeom>
              <a:ln w="38100" cap="flat">
                <a:solidFill>
                  <a:srgbClr val="C82127"/>
                </a:solidFill>
                <a:prstDash val="solid"/>
                <a:headEnd type="none" w="sm" len="sm"/>
                <a:tailEnd type="none" w="sm" len="sm"/>
              </a:ln>
            </p:spPr>
          </p:sp>
          <p:grpSp>
            <p:nvGrpSpPr>
              <p:cNvPr id="45" name="Group 45"/>
              <p:cNvGrpSpPr/>
              <p:nvPr/>
            </p:nvGrpSpPr>
            <p:grpSpPr>
              <a:xfrm>
                <a:off x="13768232" y="4926493"/>
                <a:ext cx="1252706" cy="1252706"/>
                <a:chOff x="0" y="0"/>
                <a:chExt cx="13716000" cy="13716000"/>
              </a:xfrm>
            </p:grpSpPr>
            <p:sp>
              <p:nvSpPr>
                <p:cNvPr id="46" name="Freeform 46"/>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l="-24879" r="-24879"/>
                  </a:stretch>
                </a:blipFill>
              </p:spPr>
            </p:sp>
          </p:grpSp>
          <p:grpSp>
            <p:nvGrpSpPr>
              <p:cNvPr id="47" name="Group 47"/>
              <p:cNvGrpSpPr/>
              <p:nvPr/>
            </p:nvGrpSpPr>
            <p:grpSpPr>
              <a:xfrm>
                <a:off x="3362964" y="7074636"/>
                <a:ext cx="349727" cy="34972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AutoShape 50"/>
              <p:cNvSpPr/>
              <p:nvPr/>
            </p:nvSpPr>
            <p:spPr>
              <a:xfrm>
                <a:off x="3556876" y="7596066"/>
                <a:ext cx="9525" cy="718248"/>
              </a:xfrm>
              <a:prstGeom prst="line">
                <a:avLst/>
              </a:prstGeom>
              <a:ln w="38100" cap="flat">
                <a:solidFill>
                  <a:srgbClr val="C82127"/>
                </a:solidFill>
                <a:prstDash val="solid"/>
                <a:headEnd type="none" w="sm" len="sm"/>
                <a:tailEnd type="none" w="sm" len="sm"/>
              </a:ln>
            </p:spPr>
          </p:sp>
          <p:grpSp>
            <p:nvGrpSpPr>
              <p:cNvPr id="51" name="Group 51"/>
              <p:cNvGrpSpPr/>
              <p:nvPr/>
            </p:nvGrpSpPr>
            <p:grpSpPr>
              <a:xfrm>
                <a:off x="2940048" y="8314314"/>
                <a:ext cx="1252706" cy="1252706"/>
                <a:chOff x="0" y="0"/>
                <a:chExt cx="13716000" cy="13716000"/>
              </a:xfrm>
            </p:grpSpPr>
            <p:sp>
              <p:nvSpPr>
                <p:cNvPr id="52" name="Freeform 52"/>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l="-75080" r="-75080"/>
                  </a:stretch>
                </a:blipFill>
              </p:spPr>
            </p:sp>
          </p:grpSp>
          <p:grpSp>
            <p:nvGrpSpPr>
              <p:cNvPr id="53" name="Group 53"/>
              <p:cNvGrpSpPr/>
              <p:nvPr/>
            </p:nvGrpSpPr>
            <p:grpSpPr>
              <a:xfrm>
                <a:off x="6453044" y="7074636"/>
                <a:ext cx="349727" cy="349727"/>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6" name="AutoShape 56"/>
              <p:cNvSpPr/>
              <p:nvPr/>
            </p:nvSpPr>
            <p:spPr>
              <a:xfrm>
                <a:off x="6646956" y="7596066"/>
                <a:ext cx="9525" cy="718248"/>
              </a:xfrm>
              <a:prstGeom prst="line">
                <a:avLst/>
              </a:prstGeom>
              <a:ln w="38100" cap="flat">
                <a:solidFill>
                  <a:srgbClr val="C82127"/>
                </a:solidFill>
                <a:prstDash val="solid"/>
                <a:headEnd type="none" w="sm" len="sm"/>
                <a:tailEnd type="none" w="sm" len="sm"/>
              </a:ln>
            </p:spPr>
          </p:sp>
          <p:grpSp>
            <p:nvGrpSpPr>
              <p:cNvPr id="57" name="Group 57"/>
              <p:cNvGrpSpPr/>
              <p:nvPr/>
            </p:nvGrpSpPr>
            <p:grpSpPr>
              <a:xfrm>
                <a:off x="6030128" y="8314314"/>
                <a:ext cx="1252706" cy="1252706"/>
                <a:chOff x="0" y="0"/>
                <a:chExt cx="13716000" cy="13716000"/>
              </a:xfrm>
            </p:grpSpPr>
            <p:sp>
              <p:nvSpPr>
                <p:cNvPr id="58" name="Freeform 58"/>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8"/>
                  <a:stretch>
                    <a:fillRect l="-15146" r="-15146"/>
                  </a:stretch>
                </a:blipFill>
              </p:spPr>
            </p:sp>
          </p:grpSp>
          <p:grpSp>
            <p:nvGrpSpPr>
              <p:cNvPr id="59" name="Group 59"/>
              <p:cNvGrpSpPr/>
              <p:nvPr/>
            </p:nvGrpSpPr>
            <p:grpSpPr>
              <a:xfrm>
                <a:off x="9537413" y="7054073"/>
                <a:ext cx="349727" cy="349727"/>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AutoShape 62"/>
              <p:cNvSpPr/>
              <p:nvPr/>
            </p:nvSpPr>
            <p:spPr>
              <a:xfrm>
                <a:off x="9731326" y="7575503"/>
                <a:ext cx="9525" cy="718248"/>
              </a:xfrm>
              <a:prstGeom prst="line">
                <a:avLst/>
              </a:prstGeom>
              <a:ln w="38100" cap="flat">
                <a:solidFill>
                  <a:srgbClr val="C82127"/>
                </a:solidFill>
                <a:prstDash val="solid"/>
                <a:headEnd type="none" w="sm" len="sm"/>
                <a:tailEnd type="none" w="sm" len="sm"/>
              </a:ln>
            </p:spPr>
          </p:sp>
          <p:grpSp>
            <p:nvGrpSpPr>
              <p:cNvPr id="63" name="Group 63"/>
              <p:cNvGrpSpPr/>
              <p:nvPr/>
            </p:nvGrpSpPr>
            <p:grpSpPr>
              <a:xfrm>
                <a:off x="9114497" y="8293751"/>
                <a:ext cx="1252706" cy="1252706"/>
                <a:chOff x="0" y="0"/>
                <a:chExt cx="13716000" cy="13716000"/>
              </a:xfrm>
            </p:grpSpPr>
            <p:sp>
              <p:nvSpPr>
                <p:cNvPr id="64" name="Freeform 64"/>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l="-34210" r="-34210"/>
                  </a:stretch>
                </a:blipFill>
              </p:spPr>
            </p:sp>
          </p:grpSp>
          <p:grpSp>
            <p:nvGrpSpPr>
              <p:cNvPr id="65" name="Group 65"/>
              <p:cNvGrpSpPr/>
              <p:nvPr/>
            </p:nvGrpSpPr>
            <p:grpSpPr>
              <a:xfrm>
                <a:off x="12657554" y="7046535"/>
                <a:ext cx="349727" cy="34972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8" name="AutoShape 68"/>
              <p:cNvSpPr/>
              <p:nvPr/>
            </p:nvSpPr>
            <p:spPr>
              <a:xfrm>
                <a:off x="12851466" y="7567965"/>
                <a:ext cx="9525" cy="718248"/>
              </a:xfrm>
              <a:prstGeom prst="line">
                <a:avLst/>
              </a:prstGeom>
              <a:ln w="38100" cap="flat">
                <a:solidFill>
                  <a:srgbClr val="C82127"/>
                </a:solidFill>
                <a:prstDash val="solid"/>
                <a:headEnd type="none" w="sm" len="sm"/>
                <a:tailEnd type="none" w="sm" len="sm"/>
              </a:ln>
            </p:spPr>
          </p:sp>
          <p:grpSp>
            <p:nvGrpSpPr>
              <p:cNvPr id="69" name="Group 69"/>
              <p:cNvGrpSpPr/>
              <p:nvPr/>
            </p:nvGrpSpPr>
            <p:grpSpPr>
              <a:xfrm>
                <a:off x="12234638" y="8286213"/>
                <a:ext cx="1252706" cy="1252706"/>
                <a:chOff x="0" y="0"/>
                <a:chExt cx="13716000" cy="13716000"/>
              </a:xfrm>
            </p:grpSpPr>
            <p:sp>
              <p:nvSpPr>
                <p:cNvPr id="70" name="Freeform 70"/>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0"/>
                  <a:stretch>
                    <a:fillRect l="-28431" r="-28431"/>
                  </a:stretch>
                </a:blipFill>
              </p:spPr>
            </p:sp>
          </p:grpSp>
          <p:grpSp>
            <p:nvGrpSpPr>
              <p:cNvPr id="71" name="Group 71"/>
              <p:cNvGrpSpPr/>
              <p:nvPr/>
            </p:nvGrpSpPr>
            <p:grpSpPr>
              <a:xfrm>
                <a:off x="16212339" y="7038996"/>
                <a:ext cx="349727" cy="349727"/>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0000"/>
                </a:solidFill>
              </p:spPr>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4" name="AutoShape 74"/>
              <p:cNvSpPr/>
              <p:nvPr/>
            </p:nvSpPr>
            <p:spPr>
              <a:xfrm>
                <a:off x="16406251" y="7560426"/>
                <a:ext cx="9525" cy="718248"/>
              </a:xfrm>
              <a:prstGeom prst="line">
                <a:avLst/>
              </a:prstGeom>
              <a:ln w="38100" cap="flat">
                <a:solidFill>
                  <a:srgbClr val="C82127"/>
                </a:solidFill>
                <a:prstDash val="solid"/>
                <a:headEnd type="none" w="sm" len="sm"/>
                <a:tailEnd type="none" w="sm" len="sm"/>
              </a:ln>
            </p:spPr>
          </p:sp>
          <p:grpSp>
            <p:nvGrpSpPr>
              <p:cNvPr id="75" name="Group 75"/>
              <p:cNvGrpSpPr/>
              <p:nvPr/>
            </p:nvGrpSpPr>
            <p:grpSpPr>
              <a:xfrm>
                <a:off x="15789422" y="8278674"/>
                <a:ext cx="1252706" cy="1252706"/>
                <a:chOff x="0" y="0"/>
                <a:chExt cx="13716000" cy="13716000"/>
              </a:xfrm>
            </p:grpSpPr>
            <p:sp>
              <p:nvSpPr>
                <p:cNvPr id="76" name="Freeform 76"/>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11"/>
                  <a:stretch>
                    <a:fillRect l="-25568" r="-25568"/>
                  </a:stretch>
                </a:blipFill>
              </p:spPr>
            </p:sp>
          </p:grpSp>
          <p:sp>
            <p:nvSpPr>
              <p:cNvPr id="80" name="TextBox 80"/>
              <p:cNvSpPr txBox="1"/>
              <p:nvPr/>
            </p:nvSpPr>
            <p:spPr>
              <a:xfrm>
                <a:off x="1204616" y="7724401"/>
                <a:ext cx="1585488" cy="1259205"/>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Hội phản đế đồng minh Đông Dương (11/1930)</a:t>
                </a:r>
              </a:p>
            </p:txBody>
          </p:sp>
          <p:sp>
            <p:nvSpPr>
              <p:cNvPr id="81" name="TextBox 81"/>
              <p:cNvSpPr txBox="1"/>
              <p:nvPr/>
            </p:nvSpPr>
            <p:spPr>
              <a:xfrm>
                <a:off x="4387135" y="7724401"/>
                <a:ext cx="1420420" cy="157353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dân chủ Đông Dương (3/1938)</a:t>
                </a:r>
              </a:p>
            </p:txBody>
          </p:sp>
          <p:sp>
            <p:nvSpPr>
              <p:cNvPr id="84" name="TextBox 84"/>
              <p:cNvSpPr txBox="1"/>
              <p:nvPr/>
            </p:nvSpPr>
            <p:spPr>
              <a:xfrm>
                <a:off x="13777757" y="7724401"/>
                <a:ext cx="1547898" cy="1887855"/>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dân tộc phải phóng miền nam Việt Nam (12/1960)</a:t>
                </a:r>
              </a:p>
            </p:txBody>
          </p:sp>
          <p:sp>
            <p:nvSpPr>
              <p:cNvPr id="85" name="TextBox 85"/>
              <p:cNvSpPr txBox="1"/>
              <p:nvPr/>
            </p:nvSpPr>
            <p:spPr>
              <a:xfrm>
                <a:off x="2745083" y="4899431"/>
                <a:ext cx="1585488" cy="157353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nhân dân phản đế Đông Dương</a:t>
                </a:r>
              </a:p>
              <a:p>
                <a:pPr algn="ctr">
                  <a:lnSpc>
                    <a:spcPts val="2520"/>
                  </a:lnSpc>
                </a:pPr>
                <a:r>
                  <a:rPr lang="en-US" sz="1800">
                    <a:solidFill>
                      <a:srgbClr val="000000"/>
                    </a:solidFill>
                    <a:latin typeface="DejaVu Serif"/>
                    <a:ea typeface="DejaVu Serif"/>
                    <a:cs typeface="DejaVu Serif"/>
                    <a:sym typeface="DejaVu Serif"/>
                  </a:rPr>
                  <a:t>(7/1936)</a:t>
                </a:r>
              </a:p>
            </p:txBody>
          </p:sp>
          <p:sp>
            <p:nvSpPr>
              <p:cNvPr id="86" name="TextBox 86"/>
              <p:cNvSpPr txBox="1"/>
              <p:nvPr/>
            </p:nvSpPr>
            <p:spPr>
              <a:xfrm>
                <a:off x="5847523" y="4899431"/>
                <a:ext cx="1585488" cy="157353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dân tộc thống nhất phản đế Đông Dương</a:t>
                </a:r>
              </a:p>
              <a:p>
                <a:pPr algn="ctr">
                  <a:lnSpc>
                    <a:spcPts val="2520"/>
                  </a:lnSpc>
                </a:pPr>
                <a:r>
                  <a:rPr lang="en-US" sz="1800">
                    <a:solidFill>
                      <a:srgbClr val="000000"/>
                    </a:solidFill>
                    <a:latin typeface="DejaVu Serif"/>
                    <a:ea typeface="DejaVu Serif"/>
                    <a:cs typeface="DejaVu Serif"/>
                    <a:sym typeface="DejaVu Serif"/>
                  </a:rPr>
                  <a:t>(11/1939)</a:t>
                </a:r>
              </a:p>
            </p:txBody>
          </p:sp>
          <p:sp>
            <p:nvSpPr>
              <p:cNvPr id="87" name="TextBox 87"/>
              <p:cNvSpPr txBox="1"/>
              <p:nvPr/>
            </p:nvSpPr>
            <p:spPr>
              <a:xfrm>
                <a:off x="8931893" y="4878868"/>
                <a:ext cx="1585488" cy="1259205"/>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Hội liên hiệp Quốc dân Việt Nam</a:t>
                </a:r>
              </a:p>
              <a:p>
                <a:pPr algn="ctr">
                  <a:lnSpc>
                    <a:spcPts val="2520"/>
                  </a:lnSpc>
                </a:pPr>
                <a:r>
                  <a:rPr lang="en-US" sz="1800" i="1">
                    <a:solidFill>
                      <a:srgbClr val="000000"/>
                    </a:solidFill>
                    <a:latin typeface="DejaVu Serif Italics"/>
                    <a:ea typeface="DejaVu Serif Italics"/>
                    <a:cs typeface="DejaVu Serif Italics"/>
                    <a:sym typeface="DejaVu Serif Italics"/>
                  </a:rPr>
                  <a:t>(</a:t>
                </a:r>
                <a:r>
                  <a:rPr lang="en-US" sz="1800">
                    <a:solidFill>
                      <a:srgbClr val="000000"/>
                    </a:solidFill>
                    <a:latin typeface="DejaVu Serif"/>
                    <a:ea typeface="DejaVu Serif"/>
                    <a:cs typeface="DejaVu Serif"/>
                    <a:sym typeface="DejaVu Serif"/>
                  </a:rPr>
                  <a:t>1946)</a:t>
                </a:r>
              </a:p>
            </p:txBody>
          </p:sp>
          <p:sp>
            <p:nvSpPr>
              <p:cNvPr id="88" name="TextBox 88"/>
              <p:cNvSpPr txBox="1"/>
              <p:nvPr/>
            </p:nvSpPr>
            <p:spPr>
              <a:xfrm>
                <a:off x="12052033" y="4871329"/>
                <a:ext cx="1585488" cy="944880"/>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tổ quốc Việt Nam (1955)</a:t>
                </a:r>
              </a:p>
            </p:txBody>
          </p:sp>
          <p:sp>
            <p:nvSpPr>
              <p:cNvPr id="89" name="TextBox 89"/>
              <p:cNvSpPr txBox="1"/>
              <p:nvPr/>
            </p:nvSpPr>
            <p:spPr>
              <a:xfrm>
                <a:off x="15606818" y="4863791"/>
                <a:ext cx="1585488" cy="1259205"/>
              </a:xfrm>
              <a:prstGeom prst="rect">
                <a:avLst/>
              </a:prstGeom>
            </p:spPr>
            <p:txBody>
              <a:bodyPr lIns="0" tIns="0" rIns="0" bIns="0" rtlCol="0" anchor="t">
                <a:spAutoFit/>
              </a:bodyPr>
              <a:lstStyle/>
              <a:p>
                <a:pPr algn="ctr">
                  <a:lnSpc>
                    <a:spcPts val="2520"/>
                  </a:lnSpc>
                </a:pPr>
                <a:r>
                  <a:rPr lang="en-US" sz="1800">
                    <a:solidFill>
                      <a:srgbClr val="000000"/>
                    </a:solidFill>
                    <a:latin typeface="DejaVu Serif"/>
                    <a:ea typeface="DejaVu Serif"/>
                    <a:cs typeface="DejaVu Serif"/>
                    <a:sym typeface="DejaVu Serif"/>
                  </a:rPr>
                  <a:t>Mặt trận tổ quốc Việt Nam </a:t>
                </a:r>
              </a:p>
              <a:p>
                <a:pPr algn="ctr">
                  <a:lnSpc>
                    <a:spcPts val="2520"/>
                  </a:lnSpc>
                </a:pPr>
                <a:r>
                  <a:rPr lang="en-US" sz="1800">
                    <a:solidFill>
                      <a:srgbClr val="000000"/>
                    </a:solidFill>
                    <a:latin typeface="DejaVu Serif"/>
                    <a:ea typeface="DejaVu Serif"/>
                    <a:cs typeface="DejaVu Serif"/>
                    <a:sym typeface="DejaVu Serif"/>
                  </a:rPr>
                  <a:t>(1976)</a:t>
                </a:r>
              </a:p>
            </p:txBody>
          </p:sp>
        </p:grpSp>
      </p:grpSp>
      <p:sp>
        <p:nvSpPr>
          <p:cNvPr id="98" name="Freeform 10">
            <a:extLst>
              <a:ext uri="{FF2B5EF4-FFF2-40B4-BE49-F238E27FC236}">
                <a16:creationId xmlns:a16="http://schemas.microsoft.com/office/drawing/2014/main" id="{4C90350E-F9F8-4BA0-8FB5-1A0FA41F705E}"/>
              </a:ext>
            </a:extLst>
          </p:cNvPr>
          <p:cNvSpPr/>
          <p:nvPr/>
        </p:nvSpPr>
        <p:spPr>
          <a:xfrm>
            <a:off x="5108508" y="8996922"/>
            <a:ext cx="18288000" cy="7635240"/>
          </a:xfrm>
          <a:custGeom>
            <a:avLst/>
            <a:gdLst/>
            <a:ahLst/>
            <a:cxnLst/>
            <a:rect l="l" t="t" r="r" b="b"/>
            <a:pathLst>
              <a:path w="18288000" h="7635240">
                <a:moveTo>
                  <a:pt x="0" y="0"/>
                </a:moveTo>
                <a:lnTo>
                  <a:pt x="18288000" y="0"/>
                </a:lnTo>
                <a:lnTo>
                  <a:pt x="18288000" y="7635240"/>
                </a:lnTo>
                <a:lnTo>
                  <a:pt x="0" y="76352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9" name="Freeform 11">
            <a:extLst>
              <a:ext uri="{FF2B5EF4-FFF2-40B4-BE49-F238E27FC236}">
                <a16:creationId xmlns:a16="http://schemas.microsoft.com/office/drawing/2014/main" id="{C311DA4A-8BE8-453A-AE0C-388D7C1BB9A9}"/>
              </a:ext>
            </a:extLst>
          </p:cNvPr>
          <p:cNvSpPr/>
          <p:nvPr/>
        </p:nvSpPr>
        <p:spPr>
          <a:xfrm>
            <a:off x="-4200434" y="9612256"/>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14"/>
            <a:stretch>
              <a:fillRect/>
            </a:stretch>
          </a:blipFill>
        </p:spPr>
      </p:sp>
      <p:sp>
        <p:nvSpPr>
          <p:cNvPr id="100" name="TextBox 12">
            <a:extLst>
              <a:ext uri="{FF2B5EF4-FFF2-40B4-BE49-F238E27FC236}">
                <a16:creationId xmlns:a16="http://schemas.microsoft.com/office/drawing/2014/main" id="{480B72C3-227D-49FC-A35A-A13BA3CF6994}"/>
              </a:ext>
            </a:extLst>
          </p:cNvPr>
          <p:cNvSpPr txBox="1"/>
          <p:nvPr/>
        </p:nvSpPr>
        <p:spPr>
          <a:xfrm>
            <a:off x="-8556821" y="4504780"/>
            <a:ext cx="3747614" cy="218440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được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xây</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dựng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trên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nền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tảng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liên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minh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công</a:t>
            </a:r>
            <a:r>
              <a:rPr lang="en-US" sz="2499" dirty="0">
                <a:solidFill>
                  <a:srgbClr val="000000"/>
                </a:solidFill>
                <a:latin typeface="DejaVu Serif"/>
                <a:ea typeface="DejaVu Serif"/>
                <a:cs typeface="DejaVu Serif"/>
                <a:sym typeface="DejaVu Serif"/>
              </a:rPr>
              <a:t> - </a:t>
            </a:r>
            <a:r>
              <a:rPr lang="en-US" sz="2499" dirty="0" err="1">
                <a:solidFill>
                  <a:srgbClr val="000000"/>
                </a:solidFill>
                <a:latin typeface="DejaVu Serif"/>
                <a:ea typeface="DejaVu Serif"/>
                <a:cs typeface="DejaVu Serif"/>
                <a:sym typeface="DejaVu Serif"/>
              </a:rPr>
              <a:t>nông</a:t>
            </a:r>
            <a:r>
              <a:rPr lang="en-US" sz="2499" dirty="0">
                <a:solidFill>
                  <a:srgbClr val="000000"/>
                </a:solidFill>
                <a:latin typeface="DejaVu Serif"/>
                <a:ea typeface="DejaVu Serif"/>
                <a:cs typeface="DejaVu Serif"/>
                <a:sym typeface="DejaVu Serif"/>
              </a:rPr>
              <a:t> - </a:t>
            </a:r>
            <a:r>
              <a:rPr lang="en-US" sz="2499" dirty="0" err="1">
                <a:solidFill>
                  <a:srgbClr val="000000"/>
                </a:solidFill>
                <a:latin typeface="DejaVu Serif"/>
                <a:ea typeface="DejaVu Serif"/>
                <a:cs typeface="DejaVu Serif"/>
                <a:sym typeface="DejaVu Serif"/>
              </a:rPr>
              <a:t>trí</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đặt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dưới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sự</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lãnh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của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Đảng</a:t>
            </a:r>
            <a:r>
              <a:rPr lang="en-US" sz="2499" dirty="0">
                <a:solidFill>
                  <a:srgbClr val="000000"/>
                </a:solidFill>
                <a:latin typeface="DejaVu Serif"/>
                <a:ea typeface="DejaVu Serif"/>
                <a:cs typeface="DejaVu Serif"/>
                <a:sym typeface="DejaVu Serif"/>
              </a:rPr>
              <a:t>.</a:t>
            </a:r>
          </a:p>
        </p:txBody>
      </p:sp>
      <p:sp>
        <p:nvSpPr>
          <p:cNvPr id="102" name="TextBox 14">
            <a:extLst>
              <a:ext uri="{FF2B5EF4-FFF2-40B4-BE49-F238E27FC236}">
                <a16:creationId xmlns:a16="http://schemas.microsoft.com/office/drawing/2014/main" id="{DA24C306-4F5B-484F-A866-0EB209D504BC}"/>
              </a:ext>
            </a:extLst>
          </p:cNvPr>
          <p:cNvSpPr txBox="1"/>
          <p:nvPr/>
        </p:nvSpPr>
        <p:spPr>
          <a:xfrm>
            <a:off x="-6171431" y="7261803"/>
            <a:ext cx="3747614" cy="218440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chặt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chẽ</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lâu</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dài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thật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sự</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thành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giúp</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đỡ</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nhau</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cùng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tiến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bộ</a:t>
            </a:r>
            <a:r>
              <a:rPr lang="en-US" sz="2499" dirty="0">
                <a:solidFill>
                  <a:srgbClr val="000000"/>
                </a:solidFill>
                <a:latin typeface="DejaVu Serif"/>
                <a:ea typeface="DejaVu Serif"/>
                <a:cs typeface="DejaVu Serif"/>
                <a:sym typeface="DejaVu Serif"/>
              </a:rPr>
              <a:t>.</a:t>
            </a:r>
          </a:p>
        </p:txBody>
      </p:sp>
      <p:sp>
        <p:nvSpPr>
          <p:cNvPr id="103" name="TextBox 15">
            <a:extLst>
              <a:ext uri="{FF2B5EF4-FFF2-40B4-BE49-F238E27FC236}">
                <a16:creationId xmlns:a16="http://schemas.microsoft.com/office/drawing/2014/main" id="{BF204748-72C0-41EC-8FA9-39B3EE34E497}"/>
              </a:ext>
            </a:extLst>
          </p:cNvPr>
          <p:cNvSpPr txBox="1"/>
          <p:nvPr/>
        </p:nvSpPr>
        <p:spPr>
          <a:xfrm>
            <a:off x="-351863" y="10939700"/>
            <a:ext cx="3747614" cy="130810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hoạt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động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theo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nguyên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tắc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hiệp</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thương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chủ</a:t>
            </a:r>
            <a:endParaRPr lang="en-US" sz="2499" dirty="0">
              <a:solidFill>
                <a:srgbClr val="000000"/>
              </a:solidFill>
              <a:latin typeface="DejaVu Serif"/>
              <a:ea typeface="DejaVu Serif"/>
              <a:cs typeface="DejaVu Serif"/>
              <a:sym typeface="DejaVu Serif"/>
            </a:endParaRPr>
          </a:p>
        </p:txBody>
      </p:sp>
      <p:sp>
        <p:nvSpPr>
          <p:cNvPr id="104" name="TextBox 16">
            <a:extLst>
              <a:ext uri="{FF2B5EF4-FFF2-40B4-BE49-F238E27FC236}">
                <a16:creationId xmlns:a16="http://schemas.microsoft.com/office/drawing/2014/main" id="{7299D786-BCCC-4A86-986F-11DC8DB9F388}"/>
              </a:ext>
            </a:extLst>
          </p:cNvPr>
          <p:cNvSpPr txBox="1"/>
          <p:nvPr/>
        </p:nvSpPr>
        <p:spPr>
          <a:xfrm>
            <a:off x="5396386" y="11428390"/>
            <a:ext cx="3747614" cy="86995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xuất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phát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từ</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mục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tiêu</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vì</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nước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vì</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a:t>
            </a:r>
          </a:p>
        </p:txBody>
      </p:sp>
      <p:grpSp>
        <p:nvGrpSpPr>
          <p:cNvPr id="105" name="Group 104">
            <a:extLst>
              <a:ext uri="{FF2B5EF4-FFF2-40B4-BE49-F238E27FC236}">
                <a16:creationId xmlns:a16="http://schemas.microsoft.com/office/drawing/2014/main" id="{8D7E6A51-ECF9-4921-9BB9-1F361FE4039C}"/>
              </a:ext>
            </a:extLst>
          </p:cNvPr>
          <p:cNvGrpSpPr/>
          <p:nvPr/>
        </p:nvGrpSpPr>
        <p:grpSpPr>
          <a:xfrm>
            <a:off x="-13832821" y="2344879"/>
            <a:ext cx="13277859" cy="1106709"/>
            <a:chOff x="2463057" y="2497800"/>
            <a:chExt cx="13277859" cy="1106709"/>
          </a:xfrm>
        </p:grpSpPr>
        <p:sp>
          <p:nvSpPr>
            <p:cNvPr id="106" name="AutoShape 17">
              <a:extLst>
                <a:ext uri="{FF2B5EF4-FFF2-40B4-BE49-F238E27FC236}">
                  <a16:creationId xmlns:a16="http://schemas.microsoft.com/office/drawing/2014/main" id="{A484FDFE-F534-419E-954E-31CFC390F3C7}"/>
                </a:ext>
              </a:extLst>
            </p:cNvPr>
            <p:cNvSpPr/>
            <p:nvPr/>
          </p:nvSpPr>
          <p:spPr>
            <a:xfrm>
              <a:off x="2463057" y="2497800"/>
              <a:ext cx="13277859" cy="0"/>
            </a:xfrm>
            <a:prstGeom prst="line">
              <a:avLst/>
            </a:prstGeom>
            <a:ln w="38100" cap="flat">
              <a:solidFill>
                <a:srgbClr val="C82127"/>
              </a:solidFill>
              <a:prstDash val="solid"/>
              <a:headEnd type="none" w="sm" len="sm"/>
              <a:tailEnd type="none" w="sm" len="sm"/>
            </a:ln>
          </p:spPr>
        </p:sp>
        <p:sp>
          <p:nvSpPr>
            <p:cNvPr id="107" name="AutoShape 18">
              <a:extLst>
                <a:ext uri="{FF2B5EF4-FFF2-40B4-BE49-F238E27FC236}">
                  <a16:creationId xmlns:a16="http://schemas.microsoft.com/office/drawing/2014/main" id="{21D769EA-5ED2-4EBC-841A-83B10ADA7345}"/>
                </a:ext>
              </a:extLst>
            </p:cNvPr>
            <p:cNvSpPr/>
            <p:nvPr/>
          </p:nvSpPr>
          <p:spPr>
            <a:xfrm>
              <a:off x="2463057" y="2497800"/>
              <a:ext cx="0" cy="1106709"/>
            </a:xfrm>
            <a:prstGeom prst="line">
              <a:avLst/>
            </a:prstGeom>
            <a:ln w="38100" cap="flat">
              <a:solidFill>
                <a:srgbClr val="C82127"/>
              </a:solidFill>
              <a:prstDash val="solid"/>
              <a:headEnd type="none" w="sm" len="sm"/>
              <a:tailEnd type="arrow" w="med" len="sm"/>
            </a:ln>
          </p:spPr>
        </p:sp>
        <p:sp>
          <p:nvSpPr>
            <p:cNvPr id="108" name="AutoShape 19">
              <a:extLst>
                <a:ext uri="{FF2B5EF4-FFF2-40B4-BE49-F238E27FC236}">
                  <a16:creationId xmlns:a16="http://schemas.microsoft.com/office/drawing/2014/main" id="{E7524192-768D-4F35-B337-83D0831E1A30}"/>
                </a:ext>
              </a:extLst>
            </p:cNvPr>
            <p:cNvSpPr/>
            <p:nvPr/>
          </p:nvSpPr>
          <p:spPr>
            <a:xfrm>
              <a:off x="7171920" y="2497800"/>
              <a:ext cx="0" cy="1106709"/>
            </a:xfrm>
            <a:prstGeom prst="line">
              <a:avLst/>
            </a:prstGeom>
            <a:ln w="38100" cap="flat">
              <a:solidFill>
                <a:srgbClr val="C82127"/>
              </a:solidFill>
              <a:prstDash val="solid"/>
              <a:headEnd type="none" w="sm" len="sm"/>
              <a:tailEnd type="arrow" w="med" len="sm"/>
            </a:ln>
          </p:spPr>
        </p:sp>
        <p:sp>
          <p:nvSpPr>
            <p:cNvPr id="109" name="AutoShape 20">
              <a:extLst>
                <a:ext uri="{FF2B5EF4-FFF2-40B4-BE49-F238E27FC236}">
                  <a16:creationId xmlns:a16="http://schemas.microsoft.com/office/drawing/2014/main" id="{3D95468B-6E9F-4FD2-8823-84E18DC8B53C}"/>
                </a:ext>
              </a:extLst>
            </p:cNvPr>
            <p:cNvSpPr/>
            <p:nvPr/>
          </p:nvSpPr>
          <p:spPr>
            <a:xfrm>
              <a:off x="11548184" y="2497800"/>
              <a:ext cx="0" cy="1106709"/>
            </a:xfrm>
            <a:prstGeom prst="line">
              <a:avLst/>
            </a:prstGeom>
            <a:ln w="38100" cap="flat">
              <a:solidFill>
                <a:srgbClr val="C82127"/>
              </a:solidFill>
              <a:prstDash val="solid"/>
              <a:headEnd type="none" w="sm" len="sm"/>
              <a:tailEnd type="arrow" w="med" len="sm"/>
            </a:ln>
          </p:spPr>
        </p:sp>
        <p:sp>
          <p:nvSpPr>
            <p:cNvPr id="110" name="AutoShape 21">
              <a:extLst>
                <a:ext uri="{FF2B5EF4-FFF2-40B4-BE49-F238E27FC236}">
                  <a16:creationId xmlns:a16="http://schemas.microsoft.com/office/drawing/2014/main" id="{C634D52B-92A3-4FF9-B6C0-266FC1548BAC}"/>
                </a:ext>
              </a:extLst>
            </p:cNvPr>
            <p:cNvSpPr/>
            <p:nvPr/>
          </p:nvSpPr>
          <p:spPr>
            <a:xfrm>
              <a:off x="15721866" y="2497800"/>
              <a:ext cx="0" cy="1106709"/>
            </a:xfrm>
            <a:prstGeom prst="line">
              <a:avLst/>
            </a:prstGeom>
            <a:ln w="38100" cap="flat">
              <a:solidFill>
                <a:srgbClr val="C82127"/>
              </a:solidFill>
              <a:prstDash val="solid"/>
              <a:headEnd type="none" w="sm" len="sm"/>
              <a:tailEnd type="arrow" w="med" len="sm"/>
            </a:ln>
          </p:spPr>
        </p:sp>
      </p:grpSp>
      <p:grpSp>
        <p:nvGrpSpPr>
          <p:cNvPr id="111" name="Group 110">
            <a:extLst>
              <a:ext uri="{FF2B5EF4-FFF2-40B4-BE49-F238E27FC236}">
                <a16:creationId xmlns:a16="http://schemas.microsoft.com/office/drawing/2014/main" id="{1F7EA8B2-8D22-4E1B-B787-0AC32A04793F}"/>
              </a:ext>
            </a:extLst>
          </p:cNvPr>
          <p:cNvGrpSpPr/>
          <p:nvPr/>
        </p:nvGrpSpPr>
        <p:grpSpPr>
          <a:xfrm>
            <a:off x="-12216695" y="-1440031"/>
            <a:ext cx="13245395" cy="1954535"/>
            <a:chOff x="2755932" y="543265"/>
            <a:chExt cx="13245395" cy="1954535"/>
          </a:xfrm>
        </p:grpSpPr>
        <p:grpSp>
          <p:nvGrpSpPr>
            <p:cNvPr id="112" name="Group 5">
              <a:extLst>
                <a:ext uri="{FF2B5EF4-FFF2-40B4-BE49-F238E27FC236}">
                  <a16:creationId xmlns:a16="http://schemas.microsoft.com/office/drawing/2014/main" id="{B9E1FD61-2DCB-4547-B7AD-B6B01B00661C}"/>
                </a:ext>
              </a:extLst>
            </p:cNvPr>
            <p:cNvGrpSpPr/>
            <p:nvPr/>
          </p:nvGrpSpPr>
          <p:grpSpPr>
            <a:xfrm>
              <a:off x="2755932" y="543265"/>
              <a:ext cx="13245395" cy="970871"/>
              <a:chOff x="0" y="0"/>
              <a:chExt cx="17660526" cy="1294494"/>
            </a:xfrm>
          </p:grpSpPr>
          <p:grpSp>
            <p:nvGrpSpPr>
              <p:cNvPr id="114" name="Group 6">
                <a:extLst>
                  <a:ext uri="{FF2B5EF4-FFF2-40B4-BE49-F238E27FC236}">
                    <a16:creationId xmlns:a16="http://schemas.microsoft.com/office/drawing/2014/main" id="{AF9ED70A-535E-4396-8925-ED69C25BA0DB}"/>
                  </a:ext>
                </a:extLst>
              </p:cNvPr>
              <p:cNvGrpSpPr/>
              <p:nvPr/>
            </p:nvGrpSpPr>
            <p:grpSpPr>
              <a:xfrm>
                <a:off x="0" y="0"/>
                <a:ext cx="17660526" cy="1294494"/>
                <a:chOff x="0" y="0"/>
                <a:chExt cx="3488499" cy="255703"/>
              </a:xfrm>
            </p:grpSpPr>
            <p:sp>
              <p:nvSpPr>
                <p:cNvPr id="116" name="Freeform 7">
                  <a:extLst>
                    <a:ext uri="{FF2B5EF4-FFF2-40B4-BE49-F238E27FC236}">
                      <a16:creationId xmlns:a16="http://schemas.microsoft.com/office/drawing/2014/main" id="{7247727D-23DD-4A11-9DC3-B78CCE7948ED}"/>
                    </a:ext>
                  </a:extLst>
                </p:cNvPr>
                <p:cNvSpPr/>
                <p:nvPr/>
              </p:nvSpPr>
              <p:spPr>
                <a:xfrm>
                  <a:off x="0" y="0"/>
                  <a:ext cx="3488499" cy="255703"/>
                </a:xfrm>
                <a:custGeom>
                  <a:avLst/>
                  <a:gdLst/>
                  <a:ahLst/>
                  <a:cxnLst/>
                  <a:rect l="l" t="t" r="r" b="b"/>
                  <a:pathLst>
                    <a:path w="3488499" h="255703">
                      <a:moveTo>
                        <a:pt x="6429" y="0"/>
                      </a:moveTo>
                      <a:lnTo>
                        <a:pt x="3482070" y="0"/>
                      </a:lnTo>
                      <a:cubicBezTo>
                        <a:pt x="3485621" y="0"/>
                        <a:pt x="3488499" y="2879"/>
                        <a:pt x="3488499" y="6429"/>
                      </a:cubicBezTo>
                      <a:lnTo>
                        <a:pt x="3488499" y="249273"/>
                      </a:lnTo>
                      <a:cubicBezTo>
                        <a:pt x="3488499" y="252824"/>
                        <a:pt x="3485621" y="255703"/>
                        <a:pt x="3482070" y="255703"/>
                      </a:cubicBezTo>
                      <a:lnTo>
                        <a:pt x="6429" y="255703"/>
                      </a:lnTo>
                      <a:cubicBezTo>
                        <a:pt x="2879" y="255703"/>
                        <a:pt x="0" y="252824"/>
                        <a:pt x="0" y="249273"/>
                      </a:cubicBezTo>
                      <a:lnTo>
                        <a:pt x="0" y="6429"/>
                      </a:lnTo>
                      <a:cubicBezTo>
                        <a:pt x="0" y="2879"/>
                        <a:pt x="2879" y="0"/>
                        <a:pt x="6429" y="0"/>
                      </a:cubicBezTo>
                      <a:close/>
                    </a:path>
                  </a:pathLst>
                </a:custGeom>
                <a:solidFill>
                  <a:srgbClr val="000000">
                    <a:alpha val="0"/>
                  </a:srgbClr>
                </a:solidFill>
                <a:ln w="9525" cap="sq">
                  <a:solidFill>
                    <a:srgbClr val="B80000"/>
                  </a:solidFill>
                  <a:prstDash val="solid"/>
                  <a:miter/>
                </a:ln>
              </p:spPr>
            </p:sp>
            <p:sp>
              <p:nvSpPr>
                <p:cNvPr id="117" name="TextBox 8">
                  <a:extLst>
                    <a:ext uri="{FF2B5EF4-FFF2-40B4-BE49-F238E27FC236}">
                      <a16:creationId xmlns:a16="http://schemas.microsoft.com/office/drawing/2014/main" id="{D196BCE8-2DA6-4825-A42D-638C43873985}"/>
                    </a:ext>
                  </a:extLst>
                </p:cNvPr>
                <p:cNvSpPr txBox="1"/>
                <p:nvPr/>
              </p:nvSpPr>
              <p:spPr>
                <a:xfrm>
                  <a:off x="0" y="-38100"/>
                  <a:ext cx="3488499" cy="293803"/>
                </a:xfrm>
                <a:prstGeom prst="rect">
                  <a:avLst/>
                </a:prstGeom>
              </p:spPr>
              <p:txBody>
                <a:bodyPr lIns="50800" tIns="50800" rIns="50800" bIns="50800" rtlCol="0" anchor="ctr"/>
                <a:lstStyle/>
                <a:p>
                  <a:pPr algn="ctr">
                    <a:lnSpc>
                      <a:spcPts val="2659"/>
                    </a:lnSpc>
                  </a:pPr>
                  <a:endParaRPr/>
                </a:p>
              </p:txBody>
            </p:sp>
          </p:grpSp>
          <p:sp>
            <p:nvSpPr>
              <p:cNvPr id="115" name="TextBox 9">
                <a:extLst>
                  <a:ext uri="{FF2B5EF4-FFF2-40B4-BE49-F238E27FC236}">
                    <a16:creationId xmlns:a16="http://schemas.microsoft.com/office/drawing/2014/main" id="{5D8F289E-CCB8-45A4-846E-CD73BE05C71B}"/>
                  </a:ext>
                </a:extLst>
              </p:cNvPr>
              <p:cNvSpPr txBox="1"/>
              <p:nvPr/>
            </p:nvSpPr>
            <p:spPr>
              <a:xfrm>
                <a:off x="445481" y="340330"/>
                <a:ext cx="16769564" cy="556683"/>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b. Nguyên tắc xây dựng và hoạt động của mặt trận dân tộc thống nhất</a:t>
                </a:r>
              </a:p>
            </p:txBody>
          </p:sp>
        </p:grpSp>
        <p:sp>
          <p:nvSpPr>
            <p:cNvPr id="113" name="AutoShape 13">
              <a:extLst>
                <a:ext uri="{FF2B5EF4-FFF2-40B4-BE49-F238E27FC236}">
                  <a16:creationId xmlns:a16="http://schemas.microsoft.com/office/drawing/2014/main" id="{075A8911-DA75-47AD-B8D9-D83EE726078B}"/>
                </a:ext>
              </a:extLst>
            </p:cNvPr>
            <p:cNvSpPr/>
            <p:nvPr/>
          </p:nvSpPr>
          <p:spPr>
            <a:xfrm>
              <a:off x="9378629" y="1514135"/>
              <a:ext cx="0" cy="983665"/>
            </a:xfrm>
            <a:prstGeom prst="line">
              <a:avLst/>
            </a:prstGeom>
            <a:ln w="66675" cap="flat">
              <a:solidFill>
                <a:srgbClr val="C82127"/>
              </a:solidFill>
              <a:prstDash val="solid"/>
              <a:headEnd type="none" w="sm" len="sm"/>
              <a:tailEnd type="triangle" w="lg" len="med"/>
            </a:ln>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10" name="Freeform 10"/>
          <p:cNvSpPr/>
          <p:nvPr/>
        </p:nvSpPr>
        <p:spPr>
          <a:xfrm>
            <a:off x="234629" y="5974560"/>
            <a:ext cx="18288000" cy="7635240"/>
          </a:xfrm>
          <a:custGeom>
            <a:avLst/>
            <a:gdLst/>
            <a:ahLst/>
            <a:cxnLst/>
            <a:rect l="l" t="t" r="r" b="b"/>
            <a:pathLst>
              <a:path w="18288000" h="7635240">
                <a:moveTo>
                  <a:pt x="0" y="0"/>
                </a:moveTo>
                <a:lnTo>
                  <a:pt x="18288000" y="0"/>
                </a:lnTo>
                <a:lnTo>
                  <a:pt x="18288000" y="7635240"/>
                </a:lnTo>
                <a:lnTo>
                  <a:pt x="0" y="7635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7467633"/>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4"/>
            <a:stretch>
              <a:fillRect/>
            </a:stretch>
          </a:blipFill>
        </p:spPr>
      </p:sp>
      <p:sp>
        <p:nvSpPr>
          <p:cNvPr id="12" name="TextBox 12"/>
          <p:cNvSpPr txBox="1"/>
          <p:nvPr/>
        </p:nvSpPr>
        <p:spPr>
          <a:xfrm>
            <a:off x="939952" y="4022725"/>
            <a:ext cx="3747614" cy="218440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được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xây</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dựng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trên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nền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tảng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liên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minh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công</a:t>
            </a:r>
            <a:r>
              <a:rPr lang="en-US" sz="2499" dirty="0">
                <a:solidFill>
                  <a:srgbClr val="000000"/>
                </a:solidFill>
                <a:latin typeface="DejaVu Serif"/>
                <a:ea typeface="DejaVu Serif"/>
                <a:cs typeface="DejaVu Serif"/>
                <a:sym typeface="DejaVu Serif"/>
              </a:rPr>
              <a:t> - </a:t>
            </a:r>
            <a:r>
              <a:rPr lang="en-US" sz="2499" dirty="0" err="1">
                <a:solidFill>
                  <a:srgbClr val="000000"/>
                </a:solidFill>
                <a:latin typeface="DejaVu Serif"/>
                <a:ea typeface="DejaVu Serif"/>
                <a:cs typeface="DejaVu Serif"/>
                <a:sym typeface="DejaVu Serif"/>
              </a:rPr>
              <a:t>nông</a:t>
            </a:r>
            <a:r>
              <a:rPr lang="en-US" sz="2499" dirty="0">
                <a:solidFill>
                  <a:srgbClr val="000000"/>
                </a:solidFill>
                <a:latin typeface="DejaVu Serif"/>
                <a:ea typeface="DejaVu Serif"/>
                <a:cs typeface="DejaVu Serif"/>
                <a:sym typeface="DejaVu Serif"/>
              </a:rPr>
              <a:t> - </a:t>
            </a:r>
            <a:r>
              <a:rPr lang="en-US" sz="2499" dirty="0" err="1">
                <a:solidFill>
                  <a:srgbClr val="000000"/>
                </a:solidFill>
                <a:latin typeface="DejaVu Serif"/>
                <a:ea typeface="DejaVu Serif"/>
                <a:cs typeface="DejaVu Serif"/>
                <a:sym typeface="DejaVu Serif"/>
              </a:rPr>
              <a:t>trí</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đặt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dưới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sự</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lãnh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của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Đảng</a:t>
            </a:r>
            <a:r>
              <a:rPr lang="en-US" sz="2499" dirty="0">
                <a:solidFill>
                  <a:srgbClr val="000000"/>
                </a:solidFill>
                <a:latin typeface="DejaVu Serif"/>
                <a:ea typeface="DejaVu Serif"/>
                <a:cs typeface="DejaVu Serif"/>
                <a:sym typeface="DejaVu Serif"/>
              </a:rPr>
              <a:t>.</a:t>
            </a:r>
          </a:p>
        </p:txBody>
      </p:sp>
      <p:grpSp>
        <p:nvGrpSpPr>
          <p:cNvPr id="23" name="Group 22">
            <a:extLst>
              <a:ext uri="{FF2B5EF4-FFF2-40B4-BE49-F238E27FC236}">
                <a16:creationId xmlns:a16="http://schemas.microsoft.com/office/drawing/2014/main" id="{2F56EC75-8074-49CF-BC30-691D5BE35FBB}"/>
              </a:ext>
            </a:extLst>
          </p:cNvPr>
          <p:cNvGrpSpPr/>
          <p:nvPr/>
        </p:nvGrpSpPr>
        <p:grpSpPr>
          <a:xfrm>
            <a:off x="2755932" y="543265"/>
            <a:ext cx="13245395" cy="1954535"/>
            <a:chOff x="2755932" y="543265"/>
            <a:chExt cx="13245395" cy="1954535"/>
          </a:xfrm>
        </p:grpSpPr>
        <p:grpSp>
          <p:nvGrpSpPr>
            <p:cNvPr id="5" name="Group 5"/>
            <p:cNvGrpSpPr/>
            <p:nvPr/>
          </p:nvGrpSpPr>
          <p:grpSpPr>
            <a:xfrm>
              <a:off x="2755932" y="543265"/>
              <a:ext cx="13245395" cy="970871"/>
              <a:chOff x="0" y="0"/>
              <a:chExt cx="17660526" cy="1294494"/>
            </a:xfrm>
          </p:grpSpPr>
          <p:grpSp>
            <p:nvGrpSpPr>
              <p:cNvPr id="6" name="Group 6"/>
              <p:cNvGrpSpPr/>
              <p:nvPr/>
            </p:nvGrpSpPr>
            <p:grpSpPr>
              <a:xfrm>
                <a:off x="0" y="0"/>
                <a:ext cx="17660526" cy="1294494"/>
                <a:chOff x="0" y="0"/>
                <a:chExt cx="3488499" cy="255703"/>
              </a:xfrm>
            </p:grpSpPr>
            <p:sp>
              <p:nvSpPr>
                <p:cNvPr id="7" name="Freeform 7"/>
                <p:cNvSpPr/>
                <p:nvPr/>
              </p:nvSpPr>
              <p:spPr>
                <a:xfrm>
                  <a:off x="0" y="0"/>
                  <a:ext cx="3488499" cy="255703"/>
                </a:xfrm>
                <a:custGeom>
                  <a:avLst/>
                  <a:gdLst/>
                  <a:ahLst/>
                  <a:cxnLst/>
                  <a:rect l="l" t="t" r="r" b="b"/>
                  <a:pathLst>
                    <a:path w="3488499" h="255703">
                      <a:moveTo>
                        <a:pt x="6429" y="0"/>
                      </a:moveTo>
                      <a:lnTo>
                        <a:pt x="3482070" y="0"/>
                      </a:lnTo>
                      <a:cubicBezTo>
                        <a:pt x="3485621" y="0"/>
                        <a:pt x="3488499" y="2879"/>
                        <a:pt x="3488499" y="6429"/>
                      </a:cubicBezTo>
                      <a:lnTo>
                        <a:pt x="3488499" y="249273"/>
                      </a:lnTo>
                      <a:cubicBezTo>
                        <a:pt x="3488499" y="252824"/>
                        <a:pt x="3485621" y="255703"/>
                        <a:pt x="3482070" y="255703"/>
                      </a:cubicBezTo>
                      <a:lnTo>
                        <a:pt x="6429" y="255703"/>
                      </a:lnTo>
                      <a:cubicBezTo>
                        <a:pt x="2879" y="255703"/>
                        <a:pt x="0" y="252824"/>
                        <a:pt x="0" y="249273"/>
                      </a:cubicBezTo>
                      <a:lnTo>
                        <a:pt x="0" y="6429"/>
                      </a:lnTo>
                      <a:cubicBezTo>
                        <a:pt x="0" y="2879"/>
                        <a:pt x="2879" y="0"/>
                        <a:pt x="6429" y="0"/>
                      </a:cubicBezTo>
                      <a:close/>
                    </a:path>
                  </a:pathLst>
                </a:custGeom>
                <a:solidFill>
                  <a:srgbClr val="000000">
                    <a:alpha val="0"/>
                  </a:srgbClr>
                </a:solidFill>
                <a:ln w="9525" cap="sq">
                  <a:solidFill>
                    <a:srgbClr val="B80000"/>
                  </a:solidFill>
                  <a:prstDash val="solid"/>
                  <a:miter/>
                </a:ln>
              </p:spPr>
            </p:sp>
            <p:sp>
              <p:nvSpPr>
                <p:cNvPr id="8" name="TextBox 8"/>
                <p:cNvSpPr txBox="1"/>
                <p:nvPr/>
              </p:nvSpPr>
              <p:spPr>
                <a:xfrm>
                  <a:off x="0" y="-38100"/>
                  <a:ext cx="3488499" cy="29380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45481" y="340330"/>
                <a:ext cx="16769564" cy="556683"/>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b. Nguyên tắc xây dựng và hoạt động của mặt trận dân tộc thống nhất</a:t>
                </a:r>
              </a:p>
            </p:txBody>
          </p:sp>
        </p:grpSp>
        <p:sp>
          <p:nvSpPr>
            <p:cNvPr id="13" name="AutoShape 13"/>
            <p:cNvSpPr/>
            <p:nvPr/>
          </p:nvSpPr>
          <p:spPr>
            <a:xfrm>
              <a:off x="9378629" y="1514135"/>
              <a:ext cx="0" cy="983665"/>
            </a:xfrm>
            <a:prstGeom prst="line">
              <a:avLst/>
            </a:prstGeom>
            <a:ln w="66675" cap="flat">
              <a:solidFill>
                <a:srgbClr val="C82127"/>
              </a:solidFill>
              <a:prstDash val="solid"/>
              <a:headEnd type="none" w="sm" len="sm"/>
              <a:tailEnd type="triangle" w="lg" len="med"/>
            </a:ln>
          </p:spPr>
        </p:sp>
      </p:grpSp>
      <p:sp>
        <p:nvSpPr>
          <p:cNvPr id="14" name="TextBox 14"/>
          <p:cNvSpPr txBox="1"/>
          <p:nvPr/>
        </p:nvSpPr>
        <p:spPr>
          <a:xfrm>
            <a:off x="5317163" y="4022725"/>
            <a:ext cx="3747614" cy="218440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Phải đoàn kết chặt chẽ, lâu dài, đoàn kết thật sự, chân thành, thân ái, giúp đỡ nhau cùng tiến bộ.</a:t>
            </a:r>
          </a:p>
        </p:txBody>
      </p:sp>
      <p:sp>
        <p:nvSpPr>
          <p:cNvPr id="15" name="TextBox 15"/>
          <p:cNvSpPr txBox="1"/>
          <p:nvPr/>
        </p:nvSpPr>
        <p:spPr>
          <a:xfrm>
            <a:off x="9693427" y="4022725"/>
            <a:ext cx="3747614" cy="130810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Phải hoạt động theo nguyên tắc hiệp thương dân chủ</a:t>
            </a:r>
          </a:p>
        </p:txBody>
      </p:sp>
      <p:sp>
        <p:nvSpPr>
          <p:cNvPr id="16" name="TextBox 16"/>
          <p:cNvSpPr txBox="1"/>
          <p:nvPr/>
        </p:nvSpPr>
        <p:spPr>
          <a:xfrm>
            <a:off x="14069692" y="4022725"/>
            <a:ext cx="3747614" cy="86995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Phải xuất phát từ mục tiêu vì nước, vì dân.</a:t>
            </a:r>
          </a:p>
        </p:txBody>
      </p:sp>
      <p:grpSp>
        <p:nvGrpSpPr>
          <p:cNvPr id="22" name="Group 21">
            <a:extLst>
              <a:ext uri="{FF2B5EF4-FFF2-40B4-BE49-F238E27FC236}">
                <a16:creationId xmlns:a16="http://schemas.microsoft.com/office/drawing/2014/main" id="{2F3EEA4D-2210-47E4-8991-4467FADF6C01}"/>
              </a:ext>
            </a:extLst>
          </p:cNvPr>
          <p:cNvGrpSpPr/>
          <p:nvPr/>
        </p:nvGrpSpPr>
        <p:grpSpPr>
          <a:xfrm>
            <a:off x="2463057" y="2497800"/>
            <a:ext cx="13277859" cy="1106709"/>
            <a:chOff x="2463057" y="2497800"/>
            <a:chExt cx="13277859" cy="1106709"/>
          </a:xfrm>
        </p:grpSpPr>
        <p:sp>
          <p:nvSpPr>
            <p:cNvPr id="17" name="AutoShape 17"/>
            <p:cNvSpPr/>
            <p:nvPr/>
          </p:nvSpPr>
          <p:spPr>
            <a:xfrm>
              <a:off x="2463057" y="2497800"/>
              <a:ext cx="13277859" cy="0"/>
            </a:xfrm>
            <a:prstGeom prst="line">
              <a:avLst/>
            </a:prstGeom>
            <a:ln w="38100" cap="flat">
              <a:solidFill>
                <a:srgbClr val="C82127"/>
              </a:solidFill>
              <a:prstDash val="solid"/>
              <a:headEnd type="none" w="sm" len="sm"/>
              <a:tailEnd type="none" w="sm" len="sm"/>
            </a:ln>
          </p:spPr>
        </p:sp>
        <p:sp>
          <p:nvSpPr>
            <p:cNvPr id="18" name="AutoShape 18"/>
            <p:cNvSpPr/>
            <p:nvPr/>
          </p:nvSpPr>
          <p:spPr>
            <a:xfrm>
              <a:off x="2463057" y="2497800"/>
              <a:ext cx="0" cy="1106709"/>
            </a:xfrm>
            <a:prstGeom prst="line">
              <a:avLst/>
            </a:prstGeom>
            <a:ln w="38100" cap="flat">
              <a:solidFill>
                <a:srgbClr val="C82127"/>
              </a:solidFill>
              <a:prstDash val="solid"/>
              <a:headEnd type="none" w="sm" len="sm"/>
              <a:tailEnd type="arrow" w="med" len="sm"/>
            </a:ln>
          </p:spPr>
        </p:sp>
        <p:sp>
          <p:nvSpPr>
            <p:cNvPr id="19" name="AutoShape 19"/>
            <p:cNvSpPr/>
            <p:nvPr/>
          </p:nvSpPr>
          <p:spPr>
            <a:xfrm>
              <a:off x="7171920" y="2497800"/>
              <a:ext cx="0" cy="1106709"/>
            </a:xfrm>
            <a:prstGeom prst="line">
              <a:avLst/>
            </a:prstGeom>
            <a:ln w="38100" cap="flat">
              <a:solidFill>
                <a:srgbClr val="C82127"/>
              </a:solidFill>
              <a:prstDash val="solid"/>
              <a:headEnd type="none" w="sm" len="sm"/>
              <a:tailEnd type="arrow" w="med" len="sm"/>
            </a:ln>
          </p:spPr>
        </p:sp>
        <p:sp>
          <p:nvSpPr>
            <p:cNvPr id="20" name="AutoShape 20"/>
            <p:cNvSpPr/>
            <p:nvPr/>
          </p:nvSpPr>
          <p:spPr>
            <a:xfrm>
              <a:off x="11548184" y="2497800"/>
              <a:ext cx="0" cy="1106709"/>
            </a:xfrm>
            <a:prstGeom prst="line">
              <a:avLst/>
            </a:prstGeom>
            <a:ln w="38100" cap="flat">
              <a:solidFill>
                <a:srgbClr val="C82127"/>
              </a:solidFill>
              <a:prstDash val="solid"/>
              <a:headEnd type="none" w="sm" len="sm"/>
              <a:tailEnd type="arrow" w="med" len="sm"/>
            </a:ln>
          </p:spPr>
        </p:sp>
        <p:sp>
          <p:nvSpPr>
            <p:cNvPr id="21" name="AutoShape 21"/>
            <p:cNvSpPr/>
            <p:nvPr/>
          </p:nvSpPr>
          <p:spPr>
            <a:xfrm>
              <a:off x="15721866" y="2497800"/>
              <a:ext cx="0" cy="1106709"/>
            </a:xfrm>
            <a:prstGeom prst="line">
              <a:avLst/>
            </a:prstGeom>
            <a:ln w="38100" cap="flat">
              <a:solidFill>
                <a:srgbClr val="C82127"/>
              </a:solidFill>
              <a:prstDash val="solid"/>
              <a:headEnd type="none" w="sm" len="sm"/>
              <a:tailEnd type="arrow" w="med" len="sm"/>
            </a:ln>
          </p:spPr>
        </p:sp>
      </p:grpSp>
      <p:sp>
        <p:nvSpPr>
          <p:cNvPr id="24" name="Freeform 5">
            <a:extLst>
              <a:ext uri="{FF2B5EF4-FFF2-40B4-BE49-F238E27FC236}">
                <a16:creationId xmlns:a16="http://schemas.microsoft.com/office/drawing/2014/main" id="{B468EAE4-DAF2-4E4F-8340-1EB597B134B0}"/>
              </a:ext>
            </a:extLst>
          </p:cNvPr>
          <p:cNvSpPr/>
          <p:nvPr/>
        </p:nvSpPr>
        <p:spPr>
          <a:xfrm rot="6350177">
            <a:off x="-15678870" y="-1509817"/>
            <a:ext cx="13281873" cy="12804984"/>
          </a:xfrm>
          <a:custGeom>
            <a:avLst/>
            <a:gdLst/>
            <a:ahLst/>
            <a:cxnLst/>
            <a:rect l="l" t="t" r="r" b="b"/>
            <a:pathLst>
              <a:path w="13281873" h="12804984">
                <a:moveTo>
                  <a:pt x="0" y="0"/>
                </a:moveTo>
                <a:lnTo>
                  <a:pt x="13281872" y="0"/>
                </a:lnTo>
                <a:lnTo>
                  <a:pt x="13281872" y="12804985"/>
                </a:lnTo>
                <a:lnTo>
                  <a:pt x="0" y="12804985"/>
                </a:lnTo>
                <a:lnTo>
                  <a:pt x="0" y="0"/>
                </a:lnTo>
                <a:close/>
              </a:path>
            </a:pathLst>
          </a:custGeom>
          <a:blipFill>
            <a:blip r:embed="rId5">
              <a:alphaModFix amt="14000"/>
              <a:extLst>
                <a:ext uri="{96DAC541-7B7A-43D3-8B79-37D633B846F1}">
                  <asvg:svgBlip xmlns:asvg="http://schemas.microsoft.com/office/drawing/2016/SVG/main" r:embed="rId6"/>
                </a:ext>
              </a:extLst>
            </a:blip>
            <a:stretch>
              <a:fillRect t="-1862" b="-1862"/>
            </a:stretch>
          </a:blipFill>
        </p:spPr>
      </p:sp>
      <p:grpSp>
        <p:nvGrpSpPr>
          <p:cNvPr id="25" name="Group 21">
            <a:extLst>
              <a:ext uri="{FF2B5EF4-FFF2-40B4-BE49-F238E27FC236}">
                <a16:creationId xmlns:a16="http://schemas.microsoft.com/office/drawing/2014/main" id="{4D3F1E41-2FF5-414B-88F3-9720F35DF528}"/>
              </a:ext>
            </a:extLst>
          </p:cNvPr>
          <p:cNvGrpSpPr/>
          <p:nvPr/>
        </p:nvGrpSpPr>
        <p:grpSpPr>
          <a:xfrm>
            <a:off x="2156145" y="11757462"/>
            <a:ext cx="4245889" cy="7742383"/>
            <a:chOff x="0" y="0"/>
            <a:chExt cx="657799" cy="1199498"/>
          </a:xfrm>
        </p:grpSpPr>
        <p:sp>
          <p:nvSpPr>
            <p:cNvPr id="26" name="Freeform 22">
              <a:extLst>
                <a:ext uri="{FF2B5EF4-FFF2-40B4-BE49-F238E27FC236}">
                  <a16:creationId xmlns:a16="http://schemas.microsoft.com/office/drawing/2014/main" id="{A185EB21-2411-4A93-A293-62F5832CBE8D}"/>
                </a:ext>
              </a:extLst>
            </p:cNvPr>
            <p:cNvSpPr/>
            <p:nvPr/>
          </p:nvSpPr>
          <p:spPr>
            <a:xfrm>
              <a:off x="0" y="0"/>
              <a:ext cx="657799" cy="1199498"/>
            </a:xfrm>
            <a:custGeom>
              <a:avLst/>
              <a:gdLst/>
              <a:ahLst/>
              <a:cxnLst/>
              <a:rect l="l" t="t" r="r" b="b"/>
              <a:pathLst>
                <a:path w="657799" h="1199498">
                  <a:moveTo>
                    <a:pt x="41938" y="0"/>
                  </a:moveTo>
                  <a:lnTo>
                    <a:pt x="615861" y="0"/>
                  </a:lnTo>
                  <a:cubicBezTo>
                    <a:pt x="626984" y="0"/>
                    <a:pt x="637651" y="4418"/>
                    <a:pt x="645516" y="12283"/>
                  </a:cubicBezTo>
                  <a:cubicBezTo>
                    <a:pt x="653381" y="20148"/>
                    <a:pt x="657799" y="30815"/>
                    <a:pt x="657799" y="41938"/>
                  </a:cubicBezTo>
                  <a:lnTo>
                    <a:pt x="657799" y="1157560"/>
                  </a:lnTo>
                  <a:cubicBezTo>
                    <a:pt x="657799" y="1168682"/>
                    <a:pt x="653381" y="1179350"/>
                    <a:pt x="645516" y="1187214"/>
                  </a:cubicBezTo>
                  <a:cubicBezTo>
                    <a:pt x="637651" y="1195079"/>
                    <a:pt x="626984" y="1199498"/>
                    <a:pt x="615861" y="1199498"/>
                  </a:cubicBezTo>
                  <a:lnTo>
                    <a:pt x="41938" y="1199498"/>
                  </a:lnTo>
                  <a:cubicBezTo>
                    <a:pt x="30815" y="1199498"/>
                    <a:pt x="20148" y="1195079"/>
                    <a:pt x="12283" y="1187214"/>
                  </a:cubicBezTo>
                  <a:cubicBezTo>
                    <a:pt x="4418" y="1179350"/>
                    <a:pt x="0" y="1168682"/>
                    <a:pt x="0" y="1157560"/>
                  </a:cubicBezTo>
                  <a:lnTo>
                    <a:pt x="0" y="41938"/>
                  </a:lnTo>
                  <a:cubicBezTo>
                    <a:pt x="0" y="30815"/>
                    <a:pt x="4418" y="20148"/>
                    <a:pt x="12283" y="12283"/>
                  </a:cubicBezTo>
                  <a:cubicBezTo>
                    <a:pt x="20148" y="4418"/>
                    <a:pt x="30815" y="0"/>
                    <a:pt x="41938" y="0"/>
                  </a:cubicBezTo>
                  <a:close/>
                </a:path>
              </a:pathLst>
            </a:custGeom>
            <a:blipFill>
              <a:blip r:embed="rId7"/>
              <a:stretch>
                <a:fillRect l="-79537" r="-79537"/>
              </a:stretch>
            </a:blipFill>
            <a:ln w="19050" cap="rnd">
              <a:solidFill>
                <a:srgbClr val="C82127"/>
              </a:solidFill>
              <a:prstDash val="solid"/>
              <a:round/>
            </a:ln>
          </p:spPr>
        </p:sp>
      </p:grpSp>
      <p:grpSp>
        <p:nvGrpSpPr>
          <p:cNvPr id="27" name="Group 26">
            <a:extLst>
              <a:ext uri="{FF2B5EF4-FFF2-40B4-BE49-F238E27FC236}">
                <a16:creationId xmlns:a16="http://schemas.microsoft.com/office/drawing/2014/main" id="{B8007F84-30BA-4A48-87A7-EEC18D3C3515}"/>
              </a:ext>
            </a:extLst>
          </p:cNvPr>
          <p:cNvGrpSpPr/>
          <p:nvPr/>
        </p:nvGrpSpPr>
        <p:grpSpPr>
          <a:xfrm>
            <a:off x="-4613284" y="1375571"/>
            <a:ext cx="1795423" cy="8350373"/>
            <a:chOff x="536352" y="968313"/>
            <a:chExt cx="1795423" cy="8350373"/>
          </a:xfrm>
        </p:grpSpPr>
        <p:grpSp>
          <p:nvGrpSpPr>
            <p:cNvPr id="28" name="Group 6">
              <a:extLst>
                <a:ext uri="{FF2B5EF4-FFF2-40B4-BE49-F238E27FC236}">
                  <a16:creationId xmlns:a16="http://schemas.microsoft.com/office/drawing/2014/main" id="{8862BFA0-7E13-438A-A5AB-20774B65F437}"/>
                </a:ext>
              </a:extLst>
            </p:cNvPr>
            <p:cNvGrpSpPr/>
            <p:nvPr/>
          </p:nvGrpSpPr>
          <p:grpSpPr>
            <a:xfrm>
              <a:off x="536352" y="968313"/>
              <a:ext cx="1795423" cy="8350373"/>
              <a:chOff x="0" y="0"/>
              <a:chExt cx="472869" cy="2199275"/>
            </a:xfrm>
          </p:grpSpPr>
          <p:sp>
            <p:nvSpPr>
              <p:cNvPr id="30" name="Freeform 7">
                <a:extLst>
                  <a:ext uri="{FF2B5EF4-FFF2-40B4-BE49-F238E27FC236}">
                    <a16:creationId xmlns:a16="http://schemas.microsoft.com/office/drawing/2014/main" id="{386B57A6-DE8C-4EF8-B0F6-1CE0A68ED4D5}"/>
                  </a:ext>
                </a:extLst>
              </p:cNvPr>
              <p:cNvSpPr/>
              <p:nvPr/>
            </p:nvSpPr>
            <p:spPr>
              <a:xfrm>
                <a:off x="0" y="0"/>
                <a:ext cx="472869" cy="2199275"/>
              </a:xfrm>
              <a:custGeom>
                <a:avLst/>
                <a:gdLst/>
                <a:ahLst/>
                <a:cxnLst/>
                <a:rect l="l" t="t" r="r" b="b"/>
                <a:pathLst>
                  <a:path w="472869" h="2199275">
                    <a:moveTo>
                      <a:pt x="47432" y="0"/>
                    </a:moveTo>
                    <a:lnTo>
                      <a:pt x="425436" y="0"/>
                    </a:lnTo>
                    <a:cubicBezTo>
                      <a:pt x="438016" y="0"/>
                      <a:pt x="450081" y="4997"/>
                      <a:pt x="458976" y="13893"/>
                    </a:cubicBezTo>
                    <a:cubicBezTo>
                      <a:pt x="467871" y="22788"/>
                      <a:pt x="472869" y="34853"/>
                      <a:pt x="472869" y="47432"/>
                    </a:cubicBezTo>
                    <a:lnTo>
                      <a:pt x="472869" y="2151843"/>
                    </a:lnTo>
                    <a:cubicBezTo>
                      <a:pt x="472869" y="2164423"/>
                      <a:pt x="467871" y="2176487"/>
                      <a:pt x="458976" y="2185383"/>
                    </a:cubicBezTo>
                    <a:cubicBezTo>
                      <a:pt x="450081" y="2194278"/>
                      <a:pt x="438016" y="2199275"/>
                      <a:pt x="425436" y="2199275"/>
                    </a:cubicBezTo>
                    <a:lnTo>
                      <a:pt x="47432" y="2199275"/>
                    </a:lnTo>
                    <a:cubicBezTo>
                      <a:pt x="34853" y="2199275"/>
                      <a:pt x="22788" y="2194278"/>
                      <a:pt x="13893" y="2185383"/>
                    </a:cubicBezTo>
                    <a:cubicBezTo>
                      <a:pt x="4997" y="2176487"/>
                      <a:pt x="0" y="2164423"/>
                      <a:pt x="0" y="2151843"/>
                    </a:cubicBezTo>
                    <a:lnTo>
                      <a:pt x="0" y="47432"/>
                    </a:lnTo>
                    <a:cubicBezTo>
                      <a:pt x="0" y="34853"/>
                      <a:pt x="4997" y="22788"/>
                      <a:pt x="13893" y="13893"/>
                    </a:cubicBezTo>
                    <a:cubicBezTo>
                      <a:pt x="22788" y="4997"/>
                      <a:pt x="34853" y="0"/>
                      <a:pt x="47432" y="0"/>
                    </a:cubicBezTo>
                    <a:close/>
                  </a:path>
                </a:pathLst>
              </a:custGeom>
              <a:solidFill>
                <a:srgbClr val="B80000"/>
              </a:solidFill>
            </p:spPr>
          </p:sp>
          <p:sp>
            <p:nvSpPr>
              <p:cNvPr id="31" name="TextBox 8">
                <a:extLst>
                  <a:ext uri="{FF2B5EF4-FFF2-40B4-BE49-F238E27FC236}">
                    <a16:creationId xmlns:a16="http://schemas.microsoft.com/office/drawing/2014/main" id="{9CF87FEC-8B01-4B79-92DC-A78EBA588845}"/>
                  </a:ext>
                </a:extLst>
              </p:cNvPr>
              <p:cNvSpPr txBox="1"/>
              <p:nvPr/>
            </p:nvSpPr>
            <p:spPr>
              <a:xfrm>
                <a:off x="0" y="-38100"/>
                <a:ext cx="472869" cy="2237375"/>
              </a:xfrm>
              <a:prstGeom prst="rect">
                <a:avLst/>
              </a:prstGeom>
            </p:spPr>
            <p:txBody>
              <a:bodyPr lIns="50800" tIns="50800" rIns="50800" bIns="50800" rtlCol="0" anchor="ctr"/>
              <a:lstStyle/>
              <a:p>
                <a:pPr algn="ctr">
                  <a:lnSpc>
                    <a:spcPts val="2659"/>
                  </a:lnSpc>
                </a:pPr>
                <a:endParaRPr/>
              </a:p>
            </p:txBody>
          </p:sp>
        </p:grpSp>
        <p:sp>
          <p:nvSpPr>
            <p:cNvPr id="29" name="TextBox 23">
              <a:extLst>
                <a:ext uri="{FF2B5EF4-FFF2-40B4-BE49-F238E27FC236}">
                  <a16:creationId xmlns:a16="http://schemas.microsoft.com/office/drawing/2014/main" id="{0958973C-CE6A-4977-B325-5291F4FC8D2E}"/>
                </a:ext>
              </a:extLst>
            </p:cNvPr>
            <p:cNvSpPr txBox="1"/>
            <p:nvPr/>
          </p:nvSpPr>
          <p:spPr>
            <a:xfrm>
              <a:off x="711983" y="2927350"/>
              <a:ext cx="1444162" cy="4375150"/>
            </a:xfrm>
            <a:prstGeom prst="rect">
              <a:avLst/>
            </a:prstGeom>
          </p:spPr>
          <p:txBody>
            <a:bodyPr lIns="0" tIns="0" rIns="0" bIns="0" rtlCol="0" anchor="t">
              <a:spAutoFit/>
            </a:bodyPr>
            <a:lstStyle/>
            <a:p>
              <a:pPr algn="ctr">
                <a:lnSpc>
                  <a:spcPts val="3499"/>
                </a:lnSpc>
              </a:pPr>
              <a:r>
                <a:rPr lang="en-US" sz="2499" b="1" dirty="0">
                  <a:solidFill>
                    <a:srgbClr val="FFFFFF"/>
                  </a:solidFill>
                  <a:latin typeface="DejaVu Serif Bold"/>
                  <a:ea typeface="DejaVu Serif Bold"/>
                  <a:cs typeface="DejaVu Serif Bold"/>
                  <a:sym typeface="DejaVu Serif Bold"/>
                </a:rPr>
                <a:t>5.1.5. </a:t>
              </a:r>
              <a:r>
                <a:rPr lang="en-US" sz="2499" b="1" dirty="0" err="1">
                  <a:solidFill>
                    <a:srgbClr val="FFFFFF"/>
                  </a:solidFill>
                  <a:latin typeface="DejaVu Serif Bold"/>
                  <a:ea typeface="DejaVu Serif Bold"/>
                  <a:cs typeface="DejaVu Serif Bold"/>
                  <a:sym typeface="DejaVu Serif Bold"/>
                </a:rPr>
                <a:t>Phương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xây</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dựng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khối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endParaRPr lang="en-US" sz="2499" b="1" dirty="0">
                <a:solidFill>
                  <a:srgbClr val="FFFFFF"/>
                </a:solidFill>
                <a:latin typeface="DejaVu Serif Bold"/>
                <a:ea typeface="DejaVu Serif Bold"/>
                <a:cs typeface="DejaVu Serif Bold"/>
                <a:sym typeface="DejaVu Serif Bold"/>
              </a:endParaRPr>
            </a:p>
          </p:txBody>
        </p:sp>
      </p:grpSp>
      <p:grpSp>
        <p:nvGrpSpPr>
          <p:cNvPr id="32" name="Group 31">
            <a:extLst>
              <a:ext uri="{FF2B5EF4-FFF2-40B4-BE49-F238E27FC236}">
                <a16:creationId xmlns:a16="http://schemas.microsoft.com/office/drawing/2014/main" id="{62346511-75B9-40EB-84DF-14F9D9F2F793}"/>
              </a:ext>
            </a:extLst>
          </p:cNvPr>
          <p:cNvGrpSpPr/>
          <p:nvPr/>
        </p:nvGrpSpPr>
        <p:grpSpPr>
          <a:xfrm>
            <a:off x="8009306" y="16291659"/>
            <a:ext cx="10863470" cy="1647309"/>
            <a:chOff x="7060954" y="1576303"/>
            <a:chExt cx="10863470" cy="1647309"/>
          </a:xfrm>
        </p:grpSpPr>
        <p:grpSp>
          <p:nvGrpSpPr>
            <p:cNvPr id="33" name="Group 9">
              <a:extLst>
                <a:ext uri="{FF2B5EF4-FFF2-40B4-BE49-F238E27FC236}">
                  <a16:creationId xmlns:a16="http://schemas.microsoft.com/office/drawing/2014/main" id="{34E879CF-02E4-4E85-9042-9D6A082321AC}"/>
                </a:ext>
              </a:extLst>
            </p:cNvPr>
            <p:cNvGrpSpPr/>
            <p:nvPr/>
          </p:nvGrpSpPr>
          <p:grpSpPr>
            <a:xfrm>
              <a:off x="7060954" y="1576303"/>
              <a:ext cx="10863470" cy="1647309"/>
              <a:chOff x="0" y="0"/>
              <a:chExt cx="2861161" cy="433859"/>
            </a:xfrm>
          </p:grpSpPr>
          <p:sp>
            <p:nvSpPr>
              <p:cNvPr id="36" name="Freeform 10">
                <a:extLst>
                  <a:ext uri="{FF2B5EF4-FFF2-40B4-BE49-F238E27FC236}">
                    <a16:creationId xmlns:a16="http://schemas.microsoft.com/office/drawing/2014/main" id="{5ADD1434-050B-4B7F-A9EE-521645310944}"/>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37" name="TextBox 11">
                <a:extLst>
                  <a:ext uri="{FF2B5EF4-FFF2-40B4-BE49-F238E27FC236}">
                    <a16:creationId xmlns:a16="http://schemas.microsoft.com/office/drawing/2014/main" id="{12F6774A-1C0F-4937-8151-0FC402C19702}"/>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34" name="Freeform 12">
              <a:extLst>
                <a:ext uri="{FF2B5EF4-FFF2-40B4-BE49-F238E27FC236}">
                  <a16:creationId xmlns:a16="http://schemas.microsoft.com/office/drawing/2014/main" id="{6A49F67C-BBAD-4601-A5B9-9A3A84605D59}"/>
                </a:ext>
              </a:extLst>
            </p:cNvPr>
            <p:cNvSpPr/>
            <p:nvPr/>
          </p:nvSpPr>
          <p:spPr>
            <a:xfrm>
              <a:off x="7360105" y="1821887"/>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8"/>
              <a:stretch>
                <a:fillRect/>
              </a:stretch>
            </a:blipFill>
          </p:spPr>
        </p:sp>
        <p:sp>
          <p:nvSpPr>
            <p:cNvPr id="35" name="TextBox 24">
              <a:extLst>
                <a:ext uri="{FF2B5EF4-FFF2-40B4-BE49-F238E27FC236}">
                  <a16:creationId xmlns:a16="http://schemas.microsoft.com/office/drawing/2014/main" id="{5E958BDF-2592-4DAB-A90E-501892197545}"/>
                </a:ext>
              </a:extLst>
            </p:cNvPr>
            <p:cNvSpPr txBox="1"/>
            <p:nvPr/>
          </p:nvSpPr>
          <p:spPr>
            <a:xfrm>
              <a:off x="9067849" y="1945933"/>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1. </a:t>
              </a:r>
              <a:r>
                <a:rPr lang="en-US" sz="2499" b="1" dirty="0" err="1">
                  <a:solidFill>
                    <a:srgbClr val="FFFFFF"/>
                  </a:solidFill>
                  <a:latin typeface="Noto Sans Bold"/>
                  <a:ea typeface="Noto Sans Bold"/>
                  <a:cs typeface="Noto Sans Bold"/>
                  <a:sym typeface="Noto Sans Bold"/>
                </a:rPr>
                <a:t>Các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tổ</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chức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được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và</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trong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mặt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trận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tộc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thống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nhất</a:t>
              </a:r>
              <a:endParaRPr lang="en-US" sz="2499" b="1" dirty="0">
                <a:solidFill>
                  <a:srgbClr val="FFFFFF"/>
                </a:solidFill>
                <a:latin typeface="Noto Sans Bold"/>
                <a:ea typeface="Noto Sans Bold"/>
                <a:cs typeface="Noto Sans Bold"/>
                <a:sym typeface="Noto Sans Bold"/>
              </a:endParaRPr>
            </a:p>
          </p:txBody>
        </p:sp>
      </p:grpSp>
      <p:grpSp>
        <p:nvGrpSpPr>
          <p:cNvPr id="38" name="Group 37">
            <a:extLst>
              <a:ext uri="{FF2B5EF4-FFF2-40B4-BE49-F238E27FC236}">
                <a16:creationId xmlns:a16="http://schemas.microsoft.com/office/drawing/2014/main" id="{F90DBEA8-68AC-4421-8882-A9AECC43265F}"/>
              </a:ext>
            </a:extLst>
          </p:cNvPr>
          <p:cNvGrpSpPr/>
          <p:nvPr/>
        </p:nvGrpSpPr>
        <p:grpSpPr>
          <a:xfrm>
            <a:off x="8112233" y="13697904"/>
            <a:ext cx="10863470" cy="1647309"/>
            <a:chOff x="7060954" y="4320703"/>
            <a:chExt cx="10863470" cy="1647309"/>
          </a:xfrm>
        </p:grpSpPr>
        <p:grpSp>
          <p:nvGrpSpPr>
            <p:cNvPr id="39" name="Group 13">
              <a:extLst>
                <a:ext uri="{FF2B5EF4-FFF2-40B4-BE49-F238E27FC236}">
                  <a16:creationId xmlns:a16="http://schemas.microsoft.com/office/drawing/2014/main" id="{24649E43-F2E6-4F76-9463-A49D595E63F5}"/>
                </a:ext>
              </a:extLst>
            </p:cNvPr>
            <p:cNvGrpSpPr/>
            <p:nvPr/>
          </p:nvGrpSpPr>
          <p:grpSpPr>
            <a:xfrm>
              <a:off x="7060954" y="4320703"/>
              <a:ext cx="10863470" cy="1647309"/>
              <a:chOff x="0" y="0"/>
              <a:chExt cx="2861161" cy="433859"/>
            </a:xfrm>
          </p:grpSpPr>
          <p:sp>
            <p:nvSpPr>
              <p:cNvPr id="42" name="Freeform 14">
                <a:extLst>
                  <a:ext uri="{FF2B5EF4-FFF2-40B4-BE49-F238E27FC236}">
                    <a16:creationId xmlns:a16="http://schemas.microsoft.com/office/drawing/2014/main" id="{32509829-8EB8-440A-8FB7-9E9721332B54}"/>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43" name="TextBox 15">
                <a:extLst>
                  <a:ext uri="{FF2B5EF4-FFF2-40B4-BE49-F238E27FC236}">
                    <a16:creationId xmlns:a16="http://schemas.microsoft.com/office/drawing/2014/main" id="{D87BCA3E-8300-4148-8445-913334C1F8BB}"/>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40" name="Freeform 16">
              <a:extLst>
                <a:ext uri="{FF2B5EF4-FFF2-40B4-BE49-F238E27FC236}">
                  <a16:creationId xmlns:a16="http://schemas.microsoft.com/office/drawing/2014/main" id="{9E5C62AC-DA9C-4CC7-88E0-F09E02FCBA88}"/>
                </a:ext>
              </a:extLst>
            </p:cNvPr>
            <p:cNvSpPr/>
            <p:nvPr/>
          </p:nvSpPr>
          <p:spPr>
            <a:xfrm>
              <a:off x="7360105" y="4566286"/>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8"/>
              <a:stretch>
                <a:fillRect/>
              </a:stretch>
            </a:blipFill>
          </p:spPr>
        </p:sp>
        <p:sp>
          <p:nvSpPr>
            <p:cNvPr id="41" name="TextBox 25">
              <a:extLst>
                <a:ext uri="{FF2B5EF4-FFF2-40B4-BE49-F238E27FC236}">
                  <a16:creationId xmlns:a16="http://schemas.microsoft.com/office/drawing/2014/main" id="{B1C8BA19-009A-43F0-A29A-85FBAEF26D70}"/>
                </a:ext>
              </a:extLst>
            </p:cNvPr>
            <p:cNvSpPr txBox="1"/>
            <p:nvPr/>
          </p:nvSpPr>
          <p:spPr>
            <a:xfrm>
              <a:off x="9067849" y="4690333"/>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2. </a:t>
              </a:r>
              <a:r>
                <a:rPr lang="en-US" sz="2499" b="1" dirty="0" err="1">
                  <a:solidFill>
                    <a:srgbClr val="FFFFFF"/>
                  </a:solidFill>
                  <a:latin typeface="Noto Sans Bold"/>
                  <a:ea typeface="Noto Sans Bold"/>
                  <a:cs typeface="Noto Sans Bold"/>
                  <a:sym typeface="Noto Sans Bold"/>
                </a:rPr>
                <a:t>Cần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làm</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cho</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tốt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công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tác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vận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động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vận</a:t>
              </a:r>
              <a:r>
                <a:rPr lang="en-US" sz="2499" b="1" dirty="0">
                  <a:solidFill>
                    <a:srgbClr val="FFFFFF"/>
                  </a:solidFill>
                  <a:latin typeface="Noto Sans Bold"/>
                  <a:ea typeface="Noto Sans Bold"/>
                  <a:cs typeface="Noto Sans Bold"/>
                  <a:sym typeface="Noto Sans Bold"/>
                </a:rPr>
                <a:t>)</a:t>
              </a:r>
            </a:p>
          </p:txBody>
        </p:sp>
      </p:grpSp>
      <p:grpSp>
        <p:nvGrpSpPr>
          <p:cNvPr id="44" name="Group 43">
            <a:extLst>
              <a:ext uri="{FF2B5EF4-FFF2-40B4-BE49-F238E27FC236}">
                <a16:creationId xmlns:a16="http://schemas.microsoft.com/office/drawing/2014/main" id="{62A27B88-B0F7-41FD-93AC-ABD42B5DC25F}"/>
              </a:ext>
            </a:extLst>
          </p:cNvPr>
          <p:cNvGrpSpPr/>
          <p:nvPr/>
        </p:nvGrpSpPr>
        <p:grpSpPr>
          <a:xfrm>
            <a:off x="7813082" y="10693915"/>
            <a:ext cx="10863470" cy="1647309"/>
            <a:chOff x="7060954" y="7063387"/>
            <a:chExt cx="10863470" cy="1647309"/>
          </a:xfrm>
        </p:grpSpPr>
        <p:grpSp>
          <p:nvGrpSpPr>
            <p:cNvPr id="45" name="Group 17">
              <a:extLst>
                <a:ext uri="{FF2B5EF4-FFF2-40B4-BE49-F238E27FC236}">
                  <a16:creationId xmlns:a16="http://schemas.microsoft.com/office/drawing/2014/main" id="{C8559349-AF30-4124-A080-654420EE82FE}"/>
                </a:ext>
              </a:extLst>
            </p:cNvPr>
            <p:cNvGrpSpPr/>
            <p:nvPr/>
          </p:nvGrpSpPr>
          <p:grpSpPr>
            <a:xfrm>
              <a:off x="7060954" y="7063387"/>
              <a:ext cx="10863470" cy="1647309"/>
              <a:chOff x="0" y="0"/>
              <a:chExt cx="2861161" cy="433859"/>
            </a:xfrm>
          </p:grpSpPr>
          <p:sp>
            <p:nvSpPr>
              <p:cNvPr id="48" name="Freeform 18">
                <a:extLst>
                  <a:ext uri="{FF2B5EF4-FFF2-40B4-BE49-F238E27FC236}">
                    <a16:creationId xmlns:a16="http://schemas.microsoft.com/office/drawing/2014/main" id="{E07CF590-853E-4270-9DE0-DDD35150D843}"/>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49" name="TextBox 19">
                <a:extLst>
                  <a:ext uri="{FF2B5EF4-FFF2-40B4-BE49-F238E27FC236}">
                    <a16:creationId xmlns:a16="http://schemas.microsoft.com/office/drawing/2014/main" id="{27A2B830-E65C-4A59-A2DC-BFB247BD01F8}"/>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20">
              <a:extLst>
                <a:ext uri="{FF2B5EF4-FFF2-40B4-BE49-F238E27FC236}">
                  <a16:creationId xmlns:a16="http://schemas.microsoft.com/office/drawing/2014/main" id="{74A18925-8042-40DD-8E07-82753B36B896}"/>
                </a:ext>
              </a:extLst>
            </p:cNvPr>
            <p:cNvSpPr/>
            <p:nvPr/>
          </p:nvSpPr>
          <p:spPr>
            <a:xfrm>
              <a:off x="7360105" y="7308971"/>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8"/>
              <a:stretch>
                <a:fillRect/>
              </a:stretch>
            </a:blipFill>
          </p:spPr>
        </p:sp>
        <p:sp>
          <p:nvSpPr>
            <p:cNvPr id="47" name="TextBox 26">
              <a:extLst>
                <a:ext uri="{FF2B5EF4-FFF2-40B4-BE49-F238E27FC236}">
                  <a16:creationId xmlns:a16="http://schemas.microsoft.com/office/drawing/2014/main" id="{355D7220-21B9-4D24-B86E-430115608640}"/>
                </a:ext>
              </a:extLst>
            </p:cNvPr>
            <p:cNvSpPr txBox="1"/>
            <p:nvPr/>
          </p:nvSpPr>
          <p:spPr>
            <a:xfrm>
              <a:off x="9067849" y="7433017"/>
              <a:ext cx="8518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3. </a:t>
              </a:r>
              <a:r>
                <a:rPr lang="en-US" sz="2499" b="1" dirty="0" err="1">
                  <a:solidFill>
                    <a:srgbClr val="FFFFFF"/>
                  </a:solidFill>
                  <a:latin typeface="Noto Sans Bold"/>
                  <a:ea typeface="Noto Sans Bold"/>
                  <a:cs typeface="Noto Sans Bold"/>
                  <a:sym typeface="Noto Sans Bold"/>
                </a:rPr>
                <a:t>Thành</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tổ</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chức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phù</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với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từng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đối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tượng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endParaRPr lang="en-US" sz="2499" b="1" dirty="0">
                <a:solidFill>
                  <a:srgbClr val="FFFFFF"/>
                </a:solidFill>
                <a:latin typeface="Noto Sans Bold"/>
                <a:ea typeface="Noto Sans Bold"/>
                <a:cs typeface="Noto Sans Bold"/>
                <a:sym typeface="Noto Sans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6640936" y="-1427564"/>
            <a:ext cx="13281873" cy="12804984"/>
          </a:xfrm>
          <a:custGeom>
            <a:avLst/>
            <a:gdLst/>
            <a:ahLst/>
            <a:cxnLst/>
            <a:rect l="l" t="t" r="r" b="b"/>
            <a:pathLst>
              <a:path w="13281873" h="12804984">
                <a:moveTo>
                  <a:pt x="0" y="0"/>
                </a:moveTo>
                <a:lnTo>
                  <a:pt x="13281872" y="0"/>
                </a:lnTo>
                <a:lnTo>
                  <a:pt x="13281872" y="12804985"/>
                </a:lnTo>
                <a:lnTo>
                  <a:pt x="0" y="12804985"/>
                </a:lnTo>
                <a:lnTo>
                  <a:pt x="0" y="0"/>
                </a:lnTo>
                <a:close/>
              </a:path>
            </a:pathLst>
          </a:custGeom>
          <a:blipFill>
            <a:blip r:embed="rId2">
              <a:alphaModFix amt="14000"/>
              <a:extLst>
                <a:ext uri="{96DAC541-7B7A-43D3-8B79-37D633B846F1}">
                  <asvg:svgBlip xmlns:asvg="http://schemas.microsoft.com/office/drawing/2016/SVG/main" r:embed="rId3"/>
                </a:ext>
              </a:extLst>
            </a:blip>
            <a:stretch>
              <a:fillRect t="-1862" b="-1862"/>
            </a:stretch>
          </a:blipFill>
        </p:spPr>
      </p:sp>
      <p:grpSp>
        <p:nvGrpSpPr>
          <p:cNvPr id="21" name="Group 21"/>
          <p:cNvGrpSpPr/>
          <p:nvPr/>
        </p:nvGrpSpPr>
        <p:grpSpPr>
          <a:xfrm>
            <a:off x="2573420" y="1273166"/>
            <a:ext cx="4245889" cy="7742383"/>
            <a:chOff x="0" y="0"/>
            <a:chExt cx="657799" cy="1199498"/>
          </a:xfrm>
        </p:grpSpPr>
        <p:sp>
          <p:nvSpPr>
            <p:cNvPr id="22" name="Freeform 22"/>
            <p:cNvSpPr/>
            <p:nvPr/>
          </p:nvSpPr>
          <p:spPr>
            <a:xfrm>
              <a:off x="0" y="0"/>
              <a:ext cx="657799" cy="1199498"/>
            </a:xfrm>
            <a:custGeom>
              <a:avLst/>
              <a:gdLst/>
              <a:ahLst/>
              <a:cxnLst/>
              <a:rect l="l" t="t" r="r" b="b"/>
              <a:pathLst>
                <a:path w="657799" h="1199498">
                  <a:moveTo>
                    <a:pt x="41938" y="0"/>
                  </a:moveTo>
                  <a:lnTo>
                    <a:pt x="615861" y="0"/>
                  </a:lnTo>
                  <a:cubicBezTo>
                    <a:pt x="626984" y="0"/>
                    <a:pt x="637651" y="4418"/>
                    <a:pt x="645516" y="12283"/>
                  </a:cubicBezTo>
                  <a:cubicBezTo>
                    <a:pt x="653381" y="20148"/>
                    <a:pt x="657799" y="30815"/>
                    <a:pt x="657799" y="41938"/>
                  </a:cubicBezTo>
                  <a:lnTo>
                    <a:pt x="657799" y="1157560"/>
                  </a:lnTo>
                  <a:cubicBezTo>
                    <a:pt x="657799" y="1168682"/>
                    <a:pt x="653381" y="1179350"/>
                    <a:pt x="645516" y="1187214"/>
                  </a:cubicBezTo>
                  <a:cubicBezTo>
                    <a:pt x="637651" y="1195079"/>
                    <a:pt x="626984" y="1199498"/>
                    <a:pt x="615861" y="1199498"/>
                  </a:cubicBezTo>
                  <a:lnTo>
                    <a:pt x="41938" y="1199498"/>
                  </a:lnTo>
                  <a:cubicBezTo>
                    <a:pt x="30815" y="1199498"/>
                    <a:pt x="20148" y="1195079"/>
                    <a:pt x="12283" y="1187214"/>
                  </a:cubicBezTo>
                  <a:cubicBezTo>
                    <a:pt x="4418" y="1179350"/>
                    <a:pt x="0" y="1168682"/>
                    <a:pt x="0" y="1157560"/>
                  </a:cubicBezTo>
                  <a:lnTo>
                    <a:pt x="0" y="41938"/>
                  </a:lnTo>
                  <a:cubicBezTo>
                    <a:pt x="0" y="30815"/>
                    <a:pt x="4418" y="20148"/>
                    <a:pt x="12283" y="12283"/>
                  </a:cubicBezTo>
                  <a:cubicBezTo>
                    <a:pt x="20148" y="4418"/>
                    <a:pt x="30815" y="0"/>
                    <a:pt x="41938" y="0"/>
                  </a:cubicBezTo>
                  <a:close/>
                </a:path>
              </a:pathLst>
            </a:custGeom>
            <a:blipFill>
              <a:blip r:embed="rId4"/>
              <a:stretch>
                <a:fillRect l="-79537" r="-79537"/>
              </a:stretch>
            </a:blipFill>
            <a:ln w="19050" cap="rnd">
              <a:solidFill>
                <a:srgbClr val="C82127"/>
              </a:solidFill>
              <a:prstDash val="solid"/>
              <a:round/>
            </a:ln>
          </p:spPr>
        </p:sp>
      </p:grpSp>
      <p:grpSp>
        <p:nvGrpSpPr>
          <p:cNvPr id="30" name="Group 29">
            <a:extLst>
              <a:ext uri="{FF2B5EF4-FFF2-40B4-BE49-F238E27FC236}">
                <a16:creationId xmlns:a16="http://schemas.microsoft.com/office/drawing/2014/main" id="{60C4FE13-50FF-4A7E-87B2-D98EF9DD9121}"/>
              </a:ext>
            </a:extLst>
          </p:cNvPr>
          <p:cNvGrpSpPr/>
          <p:nvPr/>
        </p:nvGrpSpPr>
        <p:grpSpPr>
          <a:xfrm>
            <a:off x="536352" y="968313"/>
            <a:ext cx="1795423" cy="8350373"/>
            <a:chOff x="536352" y="968313"/>
            <a:chExt cx="1795423" cy="8350373"/>
          </a:xfrm>
        </p:grpSpPr>
        <p:grpSp>
          <p:nvGrpSpPr>
            <p:cNvPr id="6" name="Group 6"/>
            <p:cNvGrpSpPr/>
            <p:nvPr/>
          </p:nvGrpSpPr>
          <p:grpSpPr>
            <a:xfrm>
              <a:off x="536352" y="968313"/>
              <a:ext cx="1795423" cy="8350373"/>
              <a:chOff x="0" y="0"/>
              <a:chExt cx="472869" cy="2199275"/>
            </a:xfrm>
          </p:grpSpPr>
          <p:sp>
            <p:nvSpPr>
              <p:cNvPr id="7" name="Freeform 7"/>
              <p:cNvSpPr/>
              <p:nvPr/>
            </p:nvSpPr>
            <p:spPr>
              <a:xfrm>
                <a:off x="0" y="0"/>
                <a:ext cx="472869" cy="2199275"/>
              </a:xfrm>
              <a:custGeom>
                <a:avLst/>
                <a:gdLst/>
                <a:ahLst/>
                <a:cxnLst/>
                <a:rect l="l" t="t" r="r" b="b"/>
                <a:pathLst>
                  <a:path w="472869" h="2199275">
                    <a:moveTo>
                      <a:pt x="47432" y="0"/>
                    </a:moveTo>
                    <a:lnTo>
                      <a:pt x="425436" y="0"/>
                    </a:lnTo>
                    <a:cubicBezTo>
                      <a:pt x="438016" y="0"/>
                      <a:pt x="450081" y="4997"/>
                      <a:pt x="458976" y="13893"/>
                    </a:cubicBezTo>
                    <a:cubicBezTo>
                      <a:pt x="467871" y="22788"/>
                      <a:pt x="472869" y="34853"/>
                      <a:pt x="472869" y="47432"/>
                    </a:cubicBezTo>
                    <a:lnTo>
                      <a:pt x="472869" y="2151843"/>
                    </a:lnTo>
                    <a:cubicBezTo>
                      <a:pt x="472869" y="2164423"/>
                      <a:pt x="467871" y="2176487"/>
                      <a:pt x="458976" y="2185383"/>
                    </a:cubicBezTo>
                    <a:cubicBezTo>
                      <a:pt x="450081" y="2194278"/>
                      <a:pt x="438016" y="2199275"/>
                      <a:pt x="425436" y="2199275"/>
                    </a:cubicBezTo>
                    <a:lnTo>
                      <a:pt x="47432" y="2199275"/>
                    </a:lnTo>
                    <a:cubicBezTo>
                      <a:pt x="34853" y="2199275"/>
                      <a:pt x="22788" y="2194278"/>
                      <a:pt x="13893" y="2185383"/>
                    </a:cubicBezTo>
                    <a:cubicBezTo>
                      <a:pt x="4997" y="2176487"/>
                      <a:pt x="0" y="2164423"/>
                      <a:pt x="0" y="2151843"/>
                    </a:cubicBezTo>
                    <a:lnTo>
                      <a:pt x="0" y="47432"/>
                    </a:lnTo>
                    <a:cubicBezTo>
                      <a:pt x="0" y="34853"/>
                      <a:pt x="4997" y="22788"/>
                      <a:pt x="13893" y="13893"/>
                    </a:cubicBezTo>
                    <a:cubicBezTo>
                      <a:pt x="22788" y="4997"/>
                      <a:pt x="34853" y="0"/>
                      <a:pt x="47432" y="0"/>
                    </a:cubicBezTo>
                    <a:close/>
                  </a:path>
                </a:pathLst>
              </a:custGeom>
              <a:solidFill>
                <a:srgbClr val="B80000"/>
              </a:solidFill>
            </p:spPr>
          </p:sp>
          <p:sp>
            <p:nvSpPr>
              <p:cNvPr id="8" name="TextBox 8"/>
              <p:cNvSpPr txBox="1"/>
              <p:nvPr/>
            </p:nvSpPr>
            <p:spPr>
              <a:xfrm>
                <a:off x="0" y="-38100"/>
                <a:ext cx="472869" cy="223737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711983" y="2927350"/>
              <a:ext cx="1444162" cy="4375150"/>
            </a:xfrm>
            <a:prstGeom prst="rect">
              <a:avLst/>
            </a:prstGeom>
          </p:spPr>
          <p:txBody>
            <a:bodyPr lIns="0" tIns="0" rIns="0" bIns="0" rtlCol="0" anchor="t">
              <a:spAutoFit/>
            </a:bodyPr>
            <a:lstStyle/>
            <a:p>
              <a:pPr algn="ctr">
                <a:lnSpc>
                  <a:spcPts val="3499"/>
                </a:lnSpc>
              </a:pPr>
              <a:r>
                <a:rPr lang="en-US" sz="2499" b="1" dirty="0">
                  <a:solidFill>
                    <a:srgbClr val="FFFFFF"/>
                  </a:solidFill>
                  <a:latin typeface="DejaVu Serif Bold"/>
                  <a:ea typeface="DejaVu Serif Bold"/>
                  <a:cs typeface="DejaVu Serif Bold"/>
                  <a:sym typeface="DejaVu Serif Bold"/>
                </a:rPr>
                <a:t>5.1.5. </a:t>
              </a:r>
              <a:r>
                <a:rPr lang="en-US" sz="2499" b="1" dirty="0" err="1">
                  <a:solidFill>
                    <a:srgbClr val="FFFFFF"/>
                  </a:solidFill>
                  <a:latin typeface="DejaVu Serif Bold"/>
                  <a:ea typeface="DejaVu Serif Bold"/>
                  <a:cs typeface="DejaVu Serif Bold"/>
                  <a:sym typeface="DejaVu Serif Bold"/>
                </a:rPr>
                <a:t>Phương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xây</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dựng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khối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endParaRPr lang="en-US" sz="2499" b="1" dirty="0">
                <a:solidFill>
                  <a:srgbClr val="FFFFFF"/>
                </a:solidFill>
                <a:latin typeface="DejaVu Serif Bold"/>
                <a:ea typeface="DejaVu Serif Bold"/>
                <a:cs typeface="DejaVu Serif Bold"/>
                <a:sym typeface="DejaVu Serif Bold"/>
              </a:endParaRPr>
            </a:p>
          </p:txBody>
        </p:sp>
      </p:grpSp>
      <p:grpSp>
        <p:nvGrpSpPr>
          <p:cNvPr id="27" name="Group 26">
            <a:extLst>
              <a:ext uri="{FF2B5EF4-FFF2-40B4-BE49-F238E27FC236}">
                <a16:creationId xmlns:a16="http://schemas.microsoft.com/office/drawing/2014/main" id="{C98407A5-9FD8-4D06-AA66-3E111AB60658}"/>
              </a:ext>
            </a:extLst>
          </p:cNvPr>
          <p:cNvGrpSpPr/>
          <p:nvPr/>
        </p:nvGrpSpPr>
        <p:grpSpPr>
          <a:xfrm>
            <a:off x="7060954" y="1576303"/>
            <a:ext cx="10863470" cy="1647309"/>
            <a:chOff x="7060954" y="1576303"/>
            <a:chExt cx="10863470" cy="1647309"/>
          </a:xfrm>
        </p:grpSpPr>
        <p:grpSp>
          <p:nvGrpSpPr>
            <p:cNvPr id="9" name="Group 9"/>
            <p:cNvGrpSpPr/>
            <p:nvPr/>
          </p:nvGrpSpPr>
          <p:grpSpPr>
            <a:xfrm>
              <a:off x="7060954" y="1576303"/>
              <a:ext cx="10863470" cy="1647309"/>
              <a:chOff x="0" y="0"/>
              <a:chExt cx="2861161" cy="433859"/>
            </a:xfrm>
          </p:grpSpPr>
          <p:sp>
            <p:nvSpPr>
              <p:cNvPr id="10" name="Freeform 10"/>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1" name="TextBox 11"/>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7360105" y="1821887"/>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5"/>
              <a:stretch>
                <a:fillRect/>
              </a:stretch>
            </a:blipFill>
          </p:spPr>
        </p:sp>
        <p:sp>
          <p:nvSpPr>
            <p:cNvPr id="24" name="TextBox 24"/>
            <p:cNvSpPr txBox="1"/>
            <p:nvPr/>
          </p:nvSpPr>
          <p:spPr>
            <a:xfrm>
              <a:off x="9067849" y="1945933"/>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1. </a:t>
              </a:r>
              <a:r>
                <a:rPr lang="en-US" sz="2499" b="1" dirty="0" err="1">
                  <a:solidFill>
                    <a:srgbClr val="FFFFFF"/>
                  </a:solidFill>
                  <a:latin typeface="Noto Sans Bold"/>
                  <a:ea typeface="Noto Sans Bold"/>
                  <a:cs typeface="Noto Sans Bold"/>
                  <a:sym typeface="Noto Sans Bold"/>
                </a:rPr>
                <a:t>Các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tổ</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chức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được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và</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trong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mặt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trận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tộc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thống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nhất</a:t>
              </a:r>
              <a:endParaRPr lang="en-US" sz="2499" b="1" dirty="0">
                <a:solidFill>
                  <a:srgbClr val="FFFFFF"/>
                </a:solidFill>
                <a:latin typeface="Noto Sans Bold"/>
                <a:ea typeface="Noto Sans Bold"/>
                <a:cs typeface="Noto Sans Bold"/>
                <a:sym typeface="Noto Sans Bold"/>
              </a:endParaRPr>
            </a:p>
          </p:txBody>
        </p:sp>
      </p:grpSp>
      <p:grpSp>
        <p:nvGrpSpPr>
          <p:cNvPr id="28" name="Group 27">
            <a:extLst>
              <a:ext uri="{FF2B5EF4-FFF2-40B4-BE49-F238E27FC236}">
                <a16:creationId xmlns:a16="http://schemas.microsoft.com/office/drawing/2014/main" id="{A971BA9A-4C78-4C1F-A89B-4F80376A14A9}"/>
              </a:ext>
            </a:extLst>
          </p:cNvPr>
          <p:cNvGrpSpPr/>
          <p:nvPr/>
        </p:nvGrpSpPr>
        <p:grpSpPr>
          <a:xfrm>
            <a:off x="7060954" y="4320703"/>
            <a:ext cx="10863470" cy="1647309"/>
            <a:chOff x="7060954" y="4320703"/>
            <a:chExt cx="10863470" cy="1647309"/>
          </a:xfrm>
        </p:grpSpPr>
        <p:grpSp>
          <p:nvGrpSpPr>
            <p:cNvPr id="13" name="Group 13"/>
            <p:cNvGrpSpPr/>
            <p:nvPr/>
          </p:nvGrpSpPr>
          <p:grpSpPr>
            <a:xfrm>
              <a:off x="7060954" y="4320703"/>
              <a:ext cx="10863470" cy="1647309"/>
              <a:chOff x="0" y="0"/>
              <a:chExt cx="2861161" cy="433859"/>
            </a:xfrm>
          </p:grpSpPr>
          <p:sp>
            <p:nvSpPr>
              <p:cNvPr id="14" name="Freeform 14"/>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5" name="TextBox 15"/>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7360105" y="4566286"/>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5"/>
              <a:stretch>
                <a:fillRect/>
              </a:stretch>
            </a:blipFill>
          </p:spPr>
        </p:sp>
        <p:sp>
          <p:nvSpPr>
            <p:cNvPr id="25" name="TextBox 25"/>
            <p:cNvSpPr txBox="1"/>
            <p:nvPr/>
          </p:nvSpPr>
          <p:spPr>
            <a:xfrm>
              <a:off x="9067849" y="4690333"/>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2. </a:t>
              </a:r>
              <a:r>
                <a:rPr lang="en-US" sz="2499" b="1" dirty="0" err="1">
                  <a:solidFill>
                    <a:srgbClr val="FFFFFF"/>
                  </a:solidFill>
                  <a:latin typeface="Noto Sans Bold"/>
                  <a:ea typeface="Noto Sans Bold"/>
                  <a:cs typeface="Noto Sans Bold"/>
                  <a:sym typeface="Noto Sans Bold"/>
                </a:rPr>
                <a:t>Cần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làm</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cho</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tốt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công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tác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vận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động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vận</a:t>
              </a:r>
              <a:r>
                <a:rPr lang="en-US" sz="2499" b="1" dirty="0">
                  <a:solidFill>
                    <a:srgbClr val="FFFFFF"/>
                  </a:solidFill>
                  <a:latin typeface="Noto Sans Bold"/>
                  <a:ea typeface="Noto Sans Bold"/>
                  <a:cs typeface="Noto Sans Bold"/>
                  <a:sym typeface="Noto Sans Bold"/>
                </a:rPr>
                <a:t>)</a:t>
              </a:r>
            </a:p>
          </p:txBody>
        </p:sp>
      </p:grpSp>
      <p:grpSp>
        <p:nvGrpSpPr>
          <p:cNvPr id="29" name="Group 28">
            <a:extLst>
              <a:ext uri="{FF2B5EF4-FFF2-40B4-BE49-F238E27FC236}">
                <a16:creationId xmlns:a16="http://schemas.microsoft.com/office/drawing/2014/main" id="{7892393E-0C12-45BE-83D7-87231A19B447}"/>
              </a:ext>
            </a:extLst>
          </p:cNvPr>
          <p:cNvGrpSpPr/>
          <p:nvPr/>
        </p:nvGrpSpPr>
        <p:grpSpPr>
          <a:xfrm>
            <a:off x="7060954" y="7063387"/>
            <a:ext cx="10863470" cy="1647309"/>
            <a:chOff x="7060954" y="7063387"/>
            <a:chExt cx="10863470" cy="1647309"/>
          </a:xfrm>
        </p:grpSpPr>
        <p:grpSp>
          <p:nvGrpSpPr>
            <p:cNvPr id="17" name="Group 17"/>
            <p:cNvGrpSpPr/>
            <p:nvPr/>
          </p:nvGrpSpPr>
          <p:grpSpPr>
            <a:xfrm>
              <a:off x="7060954" y="7063387"/>
              <a:ext cx="10863470" cy="1647309"/>
              <a:chOff x="0" y="0"/>
              <a:chExt cx="2861161" cy="433859"/>
            </a:xfrm>
          </p:grpSpPr>
          <p:sp>
            <p:nvSpPr>
              <p:cNvPr id="18" name="Freeform 18"/>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9" name="TextBox 19"/>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7360105" y="7308971"/>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5"/>
              <a:stretch>
                <a:fillRect/>
              </a:stretch>
            </a:blipFill>
          </p:spPr>
        </p:sp>
        <p:sp>
          <p:nvSpPr>
            <p:cNvPr id="26" name="TextBox 26"/>
            <p:cNvSpPr txBox="1"/>
            <p:nvPr/>
          </p:nvSpPr>
          <p:spPr>
            <a:xfrm>
              <a:off x="9067849" y="7433017"/>
              <a:ext cx="8518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3. </a:t>
              </a:r>
              <a:r>
                <a:rPr lang="en-US" sz="2499" b="1" dirty="0" err="1">
                  <a:solidFill>
                    <a:srgbClr val="FFFFFF"/>
                  </a:solidFill>
                  <a:latin typeface="Noto Sans Bold"/>
                  <a:ea typeface="Noto Sans Bold"/>
                  <a:cs typeface="Noto Sans Bold"/>
                  <a:sym typeface="Noto Sans Bold"/>
                </a:rPr>
                <a:t>Thành</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tổ</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chức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phù</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với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từng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đối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tượng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để</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tập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hợp</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quần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chúng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endParaRPr lang="en-US" sz="2499" b="1" dirty="0">
                <a:solidFill>
                  <a:srgbClr val="FFFFFF"/>
                </a:solidFill>
                <a:latin typeface="Noto Sans Bold"/>
                <a:ea typeface="Noto Sans Bold"/>
                <a:cs typeface="Noto Sans Bold"/>
                <a:sym typeface="Noto Sans Bold"/>
              </a:endParaRPr>
            </a:p>
          </p:txBody>
        </p:sp>
      </p:grpSp>
      <p:grpSp>
        <p:nvGrpSpPr>
          <p:cNvPr id="32" name="Group 6">
            <a:extLst>
              <a:ext uri="{FF2B5EF4-FFF2-40B4-BE49-F238E27FC236}">
                <a16:creationId xmlns:a16="http://schemas.microsoft.com/office/drawing/2014/main" id="{B11A00F8-4FF5-402F-8E40-7D405BAE4F7C}"/>
              </a:ext>
            </a:extLst>
          </p:cNvPr>
          <p:cNvGrpSpPr/>
          <p:nvPr/>
        </p:nvGrpSpPr>
        <p:grpSpPr>
          <a:xfrm>
            <a:off x="15472458" y="-3965483"/>
            <a:ext cx="3086100" cy="3474232"/>
            <a:chOff x="0" y="0"/>
            <a:chExt cx="4114800" cy="4632310"/>
          </a:xfrm>
        </p:grpSpPr>
        <p:sp>
          <p:nvSpPr>
            <p:cNvPr id="33" name="AutoShape 7">
              <a:extLst>
                <a:ext uri="{FF2B5EF4-FFF2-40B4-BE49-F238E27FC236}">
                  <a16:creationId xmlns:a16="http://schemas.microsoft.com/office/drawing/2014/main" id="{42D71559-81BA-468D-94AD-267B6AD725AB}"/>
                </a:ext>
              </a:extLst>
            </p:cNvPr>
            <p:cNvSpPr/>
            <p:nvPr/>
          </p:nvSpPr>
          <p:spPr>
            <a:xfrm>
              <a:off x="25400" y="0"/>
              <a:ext cx="0" cy="2997297"/>
            </a:xfrm>
            <a:prstGeom prst="line">
              <a:avLst/>
            </a:prstGeom>
            <a:ln w="50800" cap="flat">
              <a:solidFill>
                <a:srgbClr val="B80000"/>
              </a:solidFill>
              <a:prstDash val="solid"/>
              <a:headEnd type="none" w="sm" len="sm"/>
              <a:tailEnd type="none" w="sm" len="sm"/>
            </a:ln>
          </p:spPr>
        </p:sp>
        <p:sp>
          <p:nvSpPr>
            <p:cNvPr id="34" name="AutoShape 8">
              <a:extLst>
                <a:ext uri="{FF2B5EF4-FFF2-40B4-BE49-F238E27FC236}">
                  <a16:creationId xmlns:a16="http://schemas.microsoft.com/office/drawing/2014/main" id="{0AB8CDB7-E03E-4629-BC29-A86CA0D068A8}"/>
                </a:ext>
              </a:extLst>
            </p:cNvPr>
            <p:cNvSpPr/>
            <p:nvPr/>
          </p:nvSpPr>
          <p:spPr>
            <a:xfrm>
              <a:off x="4089400" y="10698"/>
              <a:ext cx="0" cy="2997297"/>
            </a:xfrm>
            <a:prstGeom prst="line">
              <a:avLst/>
            </a:prstGeom>
            <a:ln w="50800" cap="flat">
              <a:solidFill>
                <a:srgbClr val="B80000"/>
              </a:solidFill>
              <a:prstDash val="solid"/>
              <a:headEnd type="none" w="sm" len="sm"/>
              <a:tailEnd type="none" w="sm" len="sm"/>
            </a:ln>
          </p:spPr>
        </p:sp>
        <p:grpSp>
          <p:nvGrpSpPr>
            <p:cNvPr id="35" name="Group 9">
              <a:extLst>
                <a:ext uri="{FF2B5EF4-FFF2-40B4-BE49-F238E27FC236}">
                  <a16:creationId xmlns:a16="http://schemas.microsoft.com/office/drawing/2014/main" id="{ADB78C83-8FE3-4059-9808-49E2E6CC8B7B}"/>
                </a:ext>
              </a:extLst>
            </p:cNvPr>
            <p:cNvGrpSpPr/>
            <p:nvPr/>
          </p:nvGrpSpPr>
          <p:grpSpPr>
            <a:xfrm>
              <a:off x="0" y="1166101"/>
              <a:ext cx="4114800" cy="3466209"/>
              <a:chOff x="0" y="0"/>
              <a:chExt cx="812800" cy="684683"/>
            </a:xfrm>
          </p:grpSpPr>
          <p:sp>
            <p:nvSpPr>
              <p:cNvPr id="37" name="Freeform 10">
                <a:extLst>
                  <a:ext uri="{FF2B5EF4-FFF2-40B4-BE49-F238E27FC236}">
                    <a16:creationId xmlns:a16="http://schemas.microsoft.com/office/drawing/2014/main" id="{FD1CFFDB-7226-482E-8EBE-EFBE12F19538}"/>
                  </a:ext>
                </a:extLst>
              </p:cNvPr>
              <p:cNvSpPr/>
              <p:nvPr/>
            </p:nvSpPr>
            <p:spPr>
              <a:xfrm>
                <a:off x="0" y="0"/>
                <a:ext cx="812800" cy="684683"/>
              </a:xfrm>
              <a:custGeom>
                <a:avLst/>
                <a:gdLst/>
                <a:ahLst/>
                <a:cxnLst/>
                <a:rect l="l" t="t" r="r" b="b"/>
                <a:pathLst>
                  <a:path w="812800" h="684683">
                    <a:moveTo>
                      <a:pt x="0" y="0"/>
                    </a:moveTo>
                    <a:lnTo>
                      <a:pt x="812800" y="0"/>
                    </a:lnTo>
                    <a:lnTo>
                      <a:pt x="812800" y="684683"/>
                    </a:lnTo>
                    <a:lnTo>
                      <a:pt x="0" y="684683"/>
                    </a:lnTo>
                    <a:close/>
                  </a:path>
                </a:pathLst>
              </a:custGeom>
              <a:solidFill>
                <a:srgbClr val="B80000"/>
              </a:solidFill>
            </p:spPr>
          </p:sp>
          <p:sp>
            <p:nvSpPr>
              <p:cNvPr id="38" name="TextBox 11">
                <a:extLst>
                  <a:ext uri="{FF2B5EF4-FFF2-40B4-BE49-F238E27FC236}">
                    <a16:creationId xmlns:a16="http://schemas.microsoft.com/office/drawing/2014/main" id="{31307C76-DC6D-4EF2-B92C-98D08D8B6EC4}"/>
                  </a:ext>
                </a:extLst>
              </p:cNvPr>
              <p:cNvSpPr txBox="1"/>
              <p:nvPr/>
            </p:nvSpPr>
            <p:spPr>
              <a:xfrm>
                <a:off x="0" y="-38100"/>
                <a:ext cx="812800" cy="722783"/>
              </a:xfrm>
              <a:prstGeom prst="rect">
                <a:avLst/>
              </a:prstGeom>
            </p:spPr>
            <p:txBody>
              <a:bodyPr lIns="50800" tIns="50800" rIns="50800" bIns="50800" rtlCol="0" anchor="ctr"/>
              <a:lstStyle/>
              <a:p>
                <a:pPr algn="ctr">
                  <a:lnSpc>
                    <a:spcPts val="2659"/>
                  </a:lnSpc>
                </a:pPr>
                <a:endParaRPr/>
              </a:p>
            </p:txBody>
          </p:sp>
        </p:grpSp>
        <p:sp>
          <p:nvSpPr>
            <p:cNvPr id="36" name="TextBox 12">
              <a:extLst>
                <a:ext uri="{FF2B5EF4-FFF2-40B4-BE49-F238E27FC236}">
                  <a16:creationId xmlns:a16="http://schemas.microsoft.com/office/drawing/2014/main" id="{FCDFFC4E-61AE-41B5-963B-901B667BF52B}"/>
                </a:ext>
              </a:extLst>
            </p:cNvPr>
            <p:cNvSpPr txBox="1"/>
            <p:nvPr/>
          </p:nvSpPr>
          <p:spPr>
            <a:xfrm>
              <a:off x="258233" y="2087681"/>
              <a:ext cx="3598333" cy="1583973"/>
            </a:xfrm>
            <a:prstGeom prst="rect">
              <a:avLst/>
            </a:prstGeom>
          </p:spPr>
          <p:txBody>
            <a:bodyPr lIns="0" tIns="0" rIns="0" bIns="0" rtlCol="0" anchor="t">
              <a:spAutoFit/>
            </a:bodyPr>
            <a:lstStyle/>
            <a:p>
              <a:pPr algn="ctr">
                <a:lnSpc>
                  <a:spcPts val="4870"/>
                </a:lnSpc>
              </a:pPr>
              <a:r>
                <a:rPr lang="en-US" sz="3479" b="1" dirty="0">
                  <a:solidFill>
                    <a:srgbClr val="FFFFFF"/>
                  </a:solidFill>
                  <a:latin typeface="DejaVu Serif Bold"/>
                  <a:ea typeface="DejaVu Serif Bold"/>
                  <a:cs typeface="DejaVu Serif Bold"/>
                  <a:sym typeface="DejaVu Serif Bold"/>
                </a:rPr>
                <a:t>NỘI DUNG</a:t>
              </a:r>
            </a:p>
            <a:p>
              <a:pPr algn="ctr">
                <a:lnSpc>
                  <a:spcPts val="4870"/>
                </a:lnSpc>
              </a:pPr>
              <a:r>
                <a:rPr lang="en-US" sz="3479" b="1" dirty="0">
                  <a:solidFill>
                    <a:srgbClr val="FFFFFF"/>
                  </a:solidFill>
                  <a:latin typeface="DejaVu Serif Bold"/>
                  <a:ea typeface="DejaVu Serif Bold"/>
                  <a:cs typeface="DejaVu Serif Bold"/>
                  <a:sym typeface="DejaVu Serif Bold"/>
                </a:rPr>
                <a:t>CHƯƠNG</a:t>
              </a:r>
            </a:p>
          </p:txBody>
        </p:sp>
      </p:grpSp>
      <p:sp>
        <p:nvSpPr>
          <p:cNvPr id="39" name="Freeform 13">
            <a:extLst>
              <a:ext uri="{FF2B5EF4-FFF2-40B4-BE49-F238E27FC236}">
                <a16:creationId xmlns:a16="http://schemas.microsoft.com/office/drawing/2014/main" id="{37AFCA1D-EF1C-4BBE-AE68-3B2DF4CAD862}"/>
              </a:ext>
            </a:extLst>
          </p:cNvPr>
          <p:cNvSpPr/>
          <p:nvPr/>
        </p:nvSpPr>
        <p:spPr>
          <a:xfrm>
            <a:off x="-3277616" y="-1863410"/>
            <a:ext cx="2870552" cy="3138644"/>
          </a:xfrm>
          <a:custGeom>
            <a:avLst/>
            <a:gdLst/>
            <a:ahLst/>
            <a:cxnLst/>
            <a:rect l="l" t="t" r="r" b="b"/>
            <a:pathLst>
              <a:path w="2870552" h="3138644">
                <a:moveTo>
                  <a:pt x="0" y="0"/>
                </a:moveTo>
                <a:lnTo>
                  <a:pt x="2870552" y="0"/>
                </a:lnTo>
                <a:lnTo>
                  <a:pt x="2870552" y="3138644"/>
                </a:lnTo>
                <a:lnTo>
                  <a:pt x="0" y="3138644"/>
                </a:lnTo>
                <a:lnTo>
                  <a:pt x="0" y="0"/>
                </a:lnTo>
                <a:close/>
              </a:path>
            </a:pathLst>
          </a:custGeom>
          <a:blipFill>
            <a:blip r:embed="rId6"/>
            <a:stretch>
              <a:fillRect/>
            </a:stretch>
          </a:blipFill>
        </p:spPr>
      </p:sp>
      <p:sp>
        <p:nvSpPr>
          <p:cNvPr id="40" name="Freeform 14">
            <a:extLst>
              <a:ext uri="{FF2B5EF4-FFF2-40B4-BE49-F238E27FC236}">
                <a16:creationId xmlns:a16="http://schemas.microsoft.com/office/drawing/2014/main" id="{F322F3DF-24B8-4114-90E5-4D217BB03630}"/>
              </a:ext>
            </a:extLst>
          </p:cNvPr>
          <p:cNvSpPr/>
          <p:nvPr/>
        </p:nvSpPr>
        <p:spPr>
          <a:xfrm>
            <a:off x="17783042" y="5719004"/>
            <a:ext cx="6317534" cy="7648729"/>
          </a:xfrm>
          <a:custGeom>
            <a:avLst/>
            <a:gdLst/>
            <a:ahLst/>
            <a:cxnLst/>
            <a:rect l="l" t="t" r="r" b="b"/>
            <a:pathLst>
              <a:path w="6317534" h="7648729">
                <a:moveTo>
                  <a:pt x="0" y="0"/>
                </a:moveTo>
                <a:lnTo>
                  <a:pt x="6317534" y="0"/>
                </a:lnTo>
                <a:lnTo>
                  <a:pt x="6317534" y="7648729"/>
                </a:lnTo>
                <a:lnTo>
                  <a:pt x="0" y="7648729"/>
                </a:lnTo>
                <a:lnTo>
                  <a:pt x="0" y="0"/>
                </a:lnTo>
                <a:close/>
              </a:path>
            </a:pathLst>
          </a:custGeom>
          <a:blipFill>
            <a:blip r:embed="rId7"/>
            <a:stretch>
              <a:fillRect/>
            </a:stretch>
          </a:blipFill>
        </p:spPr>
      </p:sp>
      <p:sp>
        <p:nvSpPr>
          <p:cNvPr id="41" name="Freeform 15">
            <a:extLst>
              <a:ext uri="{FF2B5EF4-FFF2-40B4-BE49-F238E27FC236}">
                <a16:creationId xmlns:a16="http://schemas.microsoft.com/office/drawing/2014/main" id="{B5CB6924-E3B8-4292-B89C-3F047FCB65B7}"/>
              </a:ext>
            </a:extLst>
          </p:cNvPr>
          <p:cNvSpPr/>
          <p:nvPr/>
        </p:nvSpPr>
        <p:spPr>
          <a:xfrm>
            <a:off x="12079394" y="9649203"/>
            <a:ext cx="9332843" cy="4666422"/>
          </a:xfrm>
          <a:custGeom>
            <a:avLst/>
            <a:gdLst/>
            <a:ahLst/>
            <a:cxnLst/>
            <a:rect l="l" t="t" r="r" b="b"/>
            <a:pathLst>
              <a:path w="9332843" h="4666422">
                <a:moveTo>
                  <a:pt x="0" y="0"/>
                </a:moveTo>
                <a:lnTo>
                  <a:pt x="9332843" y="0"/>
                </a:lnTo>
                <a:lnTo>
                  <a:pt x="9332843" y="4666422"/>
                </a:lnTo>
                <a:lnTo>
                  <a:pt x="0" y="46664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2" name="Group 22">
            <a:extLst>
              <a:ext uri="{FF2B5EF4-FFF2-40B4-BE49-F238E27FC236}">
                <a16:creationId xmlns:a16="http://schemas.microsoft.com/office/drawing/2014/main" id="{2C96BBED-C869-44E3-B895-C690D3DAC717}"/>
              </a:ext>
            </a:extLst>
          </p:cNvPr>
          <p:cNvGrpSpPr/>
          <p:nvPr/>
        </p:nvGrpSpPr>
        <p:grpSpPr>
          <a:xfrm>
            <a:off x="-7662674" y="7863229"/>
            <a:ext cx="7632602" cy="2104711"/>
            <a:chOff x="0" y="0"/>
            <a:chExt cx="10176803" cy="2806282"/>
          </a:xfrm>
        </p:grpSpPr>
        <p:grpSp>
          <p:nvGrpSpPr>
            <p:cNvPr id="43" name="Group 23">
              <a:extLst>
                <a:ext uri="{FF2B5EF4-FFF2-40B4-BE49-F238E27FC236}">
                  <a16:creationId xmlns:a16="http://schemas.microsoft.com/office/drawing/2014/main" id="{30551026-AA8D-4EF2-A356-116754407EF0}"/>
                </a:ext>
              </a:extLst>
            </p:cNvPr>
            <p:cNvGrpSpPr/>
            <p:nvPr/>
          </p:nvGrpSpPr>
          <p:grpSpPr>
            <a:xfrm>
              <a:off x="0" y="0"/>
              <a:ext cx="10176803" cy="2806282"/>
              <a:chOff x="0" y="0"/>
              <a:chExt cx="2010233" cy="554327"/>
            </a:xfrm>
          </p:grpSpPr>
          <p:sp>
            <p:nvSpPr>
              <p:cNvPr id="46" name="Freeform 24">
                <a:extLst>
                  <a:ext uri="{FF2B5EF4-FFF2-40B4-BE49-F238E27FC236}">
                    <a16:creationId xmlns:a16="http://schemas.microsoft.com/office/drawing/2014/main" id="{D3F2BF76-3D60-45B2-AA25-CEA0848683C9}"/>
                  </a:ext>
                </a:extLst>
              </p:cNvPr>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47" name="TextBox 25">
                <a:extLst>
                  <a:ext uri="{FF2B5EF4-FFF2-40B4-BE49-F238E27FC236}">
                    <a16:creationId xmlns:a16="http://schemas.microsoft.com/office/drawing/2014/main" id="{5F5A2FAE-41D8-419B-9E2F-A46507D03786}"/>
                  </a:ext>
                </a:extLst>
              </p:cNvPr>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44" name="TextBox 26">
              <a:extLst>
                <a:ext uri="{FF2B5EF4-FFF2-40B4-BE49-F238E27FC236}">
                  <a16:creationId xmlns:a16="http://schemas.microsoft.com/office/drawing/2014/main" id="{42BEC6D6-2476-4650-A6E5-21AED7CBD3F7}"/>
                </a:ext>
              </a:extLst>
            </p:cNvPr>
            <p:cNvSpPr txBox="1"/>
            <p:nvPr/>
          </p:nvSpPr>
          <p:spPr>
            <a:xfrm>
              <a:off x="578531" y="686536"/>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5.2. TƯ TƯỞNG HCM VỀ ĐOÀN </a:t>
              </a:r>
            </a:p>
            <a:p>
              <a:pPr algn="l">
                <a:lnSpc>
                  <a:spcPts val="4193"/>
                </a:lnSpc>
              </a:pPr>
              <a:r>
                <a:rPr lang="en-US" sz="2995" b="1">
                  <a:solidFill>
                    <a:srgbClr val="FFFFFF"/>
                  </a:solidFill>
                  <a:latin typeface="Noto Sans Bold"/>
                  <a:ea typeface="Noto Sans Bold"/>
                  <a:cs typeface="Noto Sans Bold"/>
                  <a:sym typeface="Noto Sans Bold"/>
                </a:rPr>
                <a:t>        KẾT QUỐC TẾ</a:t>
              </a:r>
            </a:p>
          </p:txBody>
        </p:sp>
        <p:sp>
          <p:nvSpPr>
            <p:cNvPr id="45" name="Freeform 27">
              <a:extLst>
                <a:ext uri="{FF2B5EF4-FFF2-40B4-BE49-F238E27FC236}">
                  <a16:creationId xmlns:a16="http://schemas.microsoft.com/office/drawing/2014/main" id="{29F69D8B-24B2-4092-83BD-FAC269BF68BC}"/>
                </a:ext>
              </a:extLst>
            </p:cNvPr>
            <p:cNvSpPr/>
            <p:nvPr/>
          </p:nvSpPr>
          <p:spPr>
            <a:xfrm>
              <a:off x="8180239" y="271943"/>
              <a:ext cx="1996564" cy="2262396"/>
            </a:xfrm>
            <a:custGeom>
              <a:avLst/>
              <a:gdLst/>
              <a:ahLst/>
              <a:cxnLst/>
              <a:rect l="l" t="t" r="r" b="b"/>
              <a:pathLst>
                <a:path w="1996564" h="2262396">
                  <a:moveTo>
                    <a:pt x="0" y="0"/>
                  </a:moveTo>
                  <a:lnTo>
                    <a:pt x="1996564" y="0"/>
                  </a:lnTo>
                  <a:lnTo>
                    <a:pt x="1996564" y="2262396"/>
                  </a:lnTo>
                  <a:lnTo>
                    <a:pt x="0" y="2262396"/>
                  </a:lnTo>
                  <a:lnTo>
                    <a:pt x="0" y="0"/>
                  </a:lnTo>
                  <a:close/>
                </a:path>
              </a:pathLst>
            </a:custGeom>
            <a:blipFill>
              <a:blip r:embed="rId10"/>
              <a:stretch>
                <a:fillRect/>
              </a:stretch>
            </a:blipFill>
          </p:spPr>
        </p:sp>
      </p:grpSp>
      <p:grpSp>
        <p:nvGrpSpPr>
          <p:cNvPr id="48" name="Group 6">
            <a:extLst>
              <a:ext uri="{FF2B5EF4-FFF2-40B4-BE49-F238E27FC236}">
                <a16:creationId xmlns:a16="http://schemas.microsoft.com/office/drawing/2014/main" id="{5E525D16-EA7F-4947-9672-3E096D366113}"/>
              </a:ext>
            </a:extLst>
          </p:cNvPr>
          <p:cNvGrpSpPr/>
          <p:nvPr/>
        </p:nvGrpSpPr>
        <p:grpSpPr>
          <a:xfrm>
            <a:off x="-10718488" y="12201072"/>
            <a:ext cx="10784145" cy="970871"/>
            <a:chOff x="0" y="0"/>
            <a:chExt cx="14378860" cy="1294494"/>
          </a:xfrm>
        </p:grpSpPr>
        <p:grpSp>
          <p:nvGrpSpPr>
            <p:cNvPr id="49" name="Group 7">
              <a:extLst>
                <a:ext uri="{FF2B5EF4-FFF2-40B4-BE49-F238E27FC236}">
                  <a16:creationId xmlns:a16="http://schemas.microsoft.com/office/drawing/2014/main" id="{58CD45E3-6627-4F45-B5F2-77B50E0140D8}"/>
                </a:ext>
              </a:extLst>
            </p:cNvPr>
            <p:cNvGrpSpPr/>
            <p:nvPr/>
          </p:nvGrpSpPr>
          <p:grpSpPr>
            <a:xfrm>
              <a:off x="0" y="0"/>
              <a:ext cx="13438649" cy="1294494"/>
              <a:chOff x="0" y="0"/>
              <a:chExt cx="2654548" cy="255703"/>
            </a:xfrm>
          </p:grpSpPr>
          <p:sp>
            <p:nvSpPr>
              <p:cNvPr id="51" name="Freeform 8">
                <a:extLst>
                  <a:ext uri="{FF2B5EF4-FFF2-40B4-BE49-F238E27FC236}">
                    <a16:creationId xmlns:a16="http://schemas.microsoft.com/office/drawing/2014/main" id="{077ADD95-9D94-4966-ABE6-008B0C2F8CF1}"/>
                  </a:ext>
                </a:extLst>
              </p:cNvPr>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52" name="TextBox 9">
                <a:extLst>
                  <a:ext uri="{FF2B5EF4-FFF2-40B4-BE49-F238E27FC236}">
                    <a16:creationId xmlns:a16="http://schemas.microsoft.com/office/drawing/2014/main" id="{554E5163-4311-429A-894B-7EC005C40E2E}"/>
                  </a:ext>
                </a:extLst>
              </p:cNvPr>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50" name="TextBox 10">
              <a:extLst>
                <a:ext uri="{FF2B5EF4-FFF2-40B4-BE49-F238E27FC236}">
                  <a16:creationId xmlns:a16="http://schemas.microsoft.com/office/drawing/2014/main" id="{998D6681-8F4E-4CB4-8A4C-BB034EEE28D2}"/>
                </a:ext>
              </a:extLst>
            </p:cNvPr>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5.1.2. Lực lượng đại đoàn kết toàn dân tộc</a:t>
              </a:r>
            </a:p>
          </p:txBody>
        </p:sp>
      </p:grpSp>
      <p:sp>
        <p:nvSpPr>
          <p:cNvPr id="53" name="Freeform 11">
            <a:extLst>
              <a:ext uri="{FF2B5EF4-FFF2-40B4-BE49-F238E27FC236}">
                <a16:creationId xmlns:a16="http://schemas.microsoft.com/office/drawing/2014/main" id="{4BF033A0-60C1-41EE-830E-0CC150F7CA7C}"/>
              </a:ext>
            </a:extLst>
          </p:cNvPr>
          <p:cNvSpPr/>
          <p:nvPr/>
        </p:nvSpPr>
        <p:spPr>
          <a:xfrm>
            <a:off x="-463442" y="12832557"/>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11"/>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13368759" y="651069"/>
            <a:ext cx="7293498" cy="7031624"/>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2">
              <a:alphaModFix amt="13000"/>
              <a:extLst>
                <a:ext uri="{96DAC541-7B7A-43D3-8B79-37D633B846F1}">
                  <asvg:svgBlip xmlns:asvg="http://schemas.microsoft.com/office/drawing/2016/SVG/main" r:embed="rId3"/>
                </a:ext>
              </a:extLst>
            </a:blip>
            <a:stretch>
              <a:fillRect t="-1862" b="-1862"/>
            </a:stretch>
          </a:blipFill>
        </p:spPr>
      </p:sp>
      <p:grpSp>
        <p:nvGrpSpPr>
          <p:cNvPr id="6" name="Group 6"/>
          <p:cNvGrpSpPr/>
          <p:nvPr/>
        </p:nvGrpSpPr>
        <p:grpSpPr>
          <a:xfrm>
            <a:off x="12220447" y="-9525"/>
            <a:ext cx="3086100" cy="3474232"/>
            <a:chOff x="0" y="0"/>
            <a:chExt cx="4114800" cy="4632310"/>
          </a:xfrm>
        </p:grpSpPr>
        <p:sp>
          <p:nvSpPr>
            <p:cNvPr id="7" name="AutoShape 7"/>
            <p:cNvSpPr/>
            <p:nvPr/>
          </p:nvSpPr>
          <p:spPr>
            <a:xfrm>
              <a:off x="25400" y="0"/>
              <a:ext cx="0" cy="2997297"/>
            </a:xfrm>
            <a:prstGeom prst="line">
              <a:avLst/>
            </a:prstGeom>
            <a:ln w="50800" cap="flat">
              <a:solidFill>
                <a:srgbClr val="B80000"/>
              </a:solidFill>
              <a:prstDash val="solid"/>
              <a:headEnd type="none" w="sm" len="sm"/>
              <a:tailEnd type="none" w="sm" len="sm"/>
            </a:ln>
          </p:spPr>
        </p:sp>
        <p:sp>
          <p:nvSpPr>
            <p:cNvPr id="8" name="AutoShape 8"/>
            <p:cNvSpPr/>
            <p:nvPr/>
          </p:nvSpPr>
          <p:spPr>
            <a:xfrm>
              <a:off x="4089400" y="10698"/>
              <a:ext cx="0" cy="2997297"/>
            </a:xfrm>
            <a:prstGeom prst="line">
              <a:avLst/>
            </a:prstGeom>
            <a:ln w="50800" cap="flat">
              <a:solidFill>
                <a:srgbClr val="B80000"/>
              </a:solidFill>
              <a:prstDash val="solid"/>
              <a:headEnd type="none" w="sm" len="sm"/>
              <a:tailEnd type="none" w="sm" len="sm"/>
            </a:ln>
          </p:spPr>
        </p:sp>
        <p:grpSp>
          <p:nvGrpSpPr>
            <p:cNvPr id="9" name="Group 9"/>
            <p:cNvGrpSpPr/>
            <p:nvPr/>
          </p:nvGrpSpPr>
          <p:grpSpPr>
            <a:xfrm>
              <a:off x="0" y="1166101"/>
              <a:ext cx="4114800" cy="3466209"/>
              <a:chOff x="0" y="0"/>
              <a:chExt cx="812800" cy="684683"/>
            </a:xfrm>
          </p:grpSpPr>
          <p:sp>
            <p:nvSpPr>
              <p:cNvPr id="10" name="Freeform 10"/>
              <p:cNvSpPr/>
              <p:nvPr/>
            </p:nvSpPr>
            <p:spPr>
              <a:xfrm>
                <a:off x="0" y="0"/>
                <a:ext cx="812800" cy="684683"/>
              </a:xfrm>
              <a:custGeom>
                <a:avLst/>
                <a:gdLst/>
                <a:ahLst/>
                <a:cxnLst/>
                <a:rect l="l" t="t" r="r" b="b"/>
                <a:pathLst>
                  <a:path w="812800" h="684683">
                    <a:moveTo>
                      <a:pt x="0" y="0"/>
                    </a:moveTo>
                    <a:lnTo>
                      <a:pt x="812800" y="0"/>
                    </a:lnTo>
                    <a:lnTo>
                      <a:pt x="812800" y="684683"/>
                    </a:lnTo>
                    <a:lnTo>
                      <a:pt x="0" y="684683"/>
                    </a:lnTo>
                    <a:close/>
                  </a:path>
                </a:pathLst>
              </a:custGeom>
              <a:solidFill>
                <a:srgbClr val="B80000"/>
              </a:solidFill>
            </p:spPr>
          </p:sp>
          <p:sp>
            <p:nvSpPr>
              <p:cNvPr id="11" name="TextBox 11"/>
              <p:cNvSpPr txBox="1"/>
              <p:nvPr/>
            </p:nvSpPr>
            <p:spPr>
              <a:xfrm>
                <a:off x="0" y="-38100"/>
                <a:ext cx="812800" cy="72278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58233" y="2087681"/>
              <a:ext cx="3598333" cy="1583973"/>
            </a:xfrm>
            <a:prstGeom prst="rect">
              <a:avLst/>
            </a:prstGeom>
          </p:spPr>
          <p:txBody>
            <a:bodyPr lIns="0" tIns="0" rIns="0" bIns="0" rtlCol="0" anchor="t">
              <a:spAutoFit/>
            </a:bodyPr>
            <a:lstStyle/>
            <a:p>
              <a:pPr algn="ctr">
                <a:lnSpc>
                  <a:spcPts val="4870"/>
                </a:lnSpc>
              </a:pPr>
              <a:r>
                <a:rPr lang="en-US" sz="3479" b="1" dirty="0">
                  <a:solidFill>
                    <a:srgbClr val="FFFFFF"/>
                  </a:solidFill>
                  <a:latin typeface="DejaVu Serif Bold"/>
                  <a:ea typeface="DejaVu Serif Bold"/>
                  <a:cs typeface="DejaVu Serif Bold"/>
                  <a:sym typeface="DejaVu Serif Bold"/>
                </a:rPr>
                <a:t>NỘI DUNG</a:t>
              </a:r>
            </a:p>
            <a:p>
              <a:pPr algn="ctr">
                <a:lnSpc>
                  <a:spcPts val="4870"/>
                </a:lnSpc>
              </a:pPr>
              <a:r>
                <a:rPr lang="en-US" sz="3479" b="1" dirty="0">
                  <a:solidFill>
                    <a:srgbClr val="FFFFFF"/>
                  </a:solidFill>
                  <a:latin typeface="DejaVu Serif Bold"/>
                  <a:ea typeface="DejaVu Serif Bold"/>
                  <a:cs typeface="DejaVu Serif Bold"/>
                  <a:sym typeface="DejaVu Serif Bold"/>
                </a:rPr>
                <a:t>CHƯƠNG</a:t>
              </a:r>
            </a:p>
          </p:txBody>
        </p:sp>
      </p:grpSp>
      <p:sp>
        <p:nvSpPr>
          <p:cNvPr id="13" name="Freeform 13"/>
          <p:cNvSpPr/>
          <p:nvPr/>
        </p:nvSpPr>
        <p:spPr>
          <a:xfrm>
            <a:off x="18225" y="-9525"/>
            <a:ext cx="2870552" cy="3138644"/>
          </a:xfrm>
          <a:custGeom>
            <a:avLst/>
            <a:gdLst/>
            <a:ahLst/>
            <a:cxnLst/>
            <a:rect l="l" t="t" r="r" b="b"/>
            <a:pathLst>
              <a:path w="2870552" h="3138644">
                <a:moveTo>
                  <a:pt x="0" y="0"/>
                </a:moveTo>
                <a:lnTo>
                  <a:pt x="2870552" y="0"/>
                </a:lnTo>
                <a:lnTo>
                  <a:pt x="2870552" y="3138644"/>
                </a:lnTo>
                <a:lnTo>
                  <a:pt x="0" y="3138644"/>
                </a:lnTo>
                <a:lnTo>
                  <a:pt x="0" y="0"/>
                </a:lnTo>
                <a:close/>
              </a:path>
            </a:pathLst>
          </a:custGeom>
          <a:blipFill>
            <a:blip r:embed="rId4"/>
            <a:stretch>
              <a:fillRect/>
            </a:stretch>
          </a:blipFill>
        </p:spPr>
      </p:sp>
      <p:sp>
        <p:nvSpPr>
          <p:cNvPr id="14" name="Freeform 14"/>
          <p:cNvSpPr/>
          <p:nvPr/>
        </p:nvSpPr>
        <p:spPr>
          <a:xfrm>
            <a:off x="10941766" y="3858328"/>
            <a:ext cx="6317534" cy="7648729"/>
          </a:xfrm>
          <a:custGeom>
            <a:avLst/>
            <a:gdLst/>
            <a:ahLst/>
            <a:cxnLst/>
            <a:rect l="l" t="t" r="r" b="b"/>
            <a:pathLst>
              <a:path w="6317534" h="7648729">
                <a:moveTo>
                  <a:pt x="0" y="0"/>
                </a:moveTo>
                <a:lnTo>
                  <a:pt x="6317534" y="0"/>
                </a:lnTo>
                <a:lnTo>
                  <a:pt x="6317534" y="7648729"/>
                </a:lnTo>
                <a:lnTo>
                  <a:pt x="0" y="7648729"/>
                </a:lnTo>
                <a:lnTo>
                  <a:pt x="0" y="0"/>
                </a:lnTo>
                <a:close/>
              </a:path>
            </a:pathLst>
          </a:custGeom>
          <a:blipFill>
            <a:blip r:embed="rId5"/>
            <a:stretch>
              <a:fillRect/>
            </a:stretch>
          </a:blipFill>
        </p:spPr>
      </p:sp>
      <p:sp>
        <p:nvSpPr>
          <p:cNvPr id="15" name="Freeform 15"/>
          <p:cNvSpPr/>
          <p:nvPr/>
        </p:nvSpPr>
        <p:spPr>
          <a:xfrm>
            <a:off x="9144000" y="5620578"/>
            <a:ext cx="9332843" cy="4666422"/>
          </a:xfrm>
          <a:custGeom>
            <a:avLst/>
            <a:gdLst/>
            <a:ahLst/>
            <a:cxnLst/>
            <a:rect l="l" t="t" r="r" b="b"/>
            <a:pathLst>
              <a:path w="9332843" h="4666422">
                <a:moveTo>
                  <a:pt x="0" y="0"/>
                </a:moveTo>
                <a:lnTo>
                  <a:pt x="9332843" y="0"/>
                </a:lnTo>
                <a:lnTo>
                  <a:pt x="9332843" y="4666422"/>
                </a:lnTo>
                <a:lnTo>
                  <a:pt x="0" y="4666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2" name="Group 22"/>
          <p:cNvGrpSpPr/>
          <p:nvPr/>
        </p:nvGrpSpPr>
        <p:grpSpPr>
          <a:xfrm>
            <a:off x="1512159" y="2953469"/>
            <a:ext cx="7632602" cy="2104711"/>
            <a:chOff x="0" y="0"/>
            <a:chExt cx="10176803" cy="2806282"/>
          </a:xfrm>
        </p:grpSpPr>
        <p:grpSp>
          <p:nvGrpSpPr>
            <p:cNvPr id="23" name="Group 23"/>
            <p:cNvGrpSpPr/>
            <p:nvPr/>
          </p:nvGrpSpPr>
          <p:grpSpPr>
            <a:xfrm>
              <a:off x="0" y="0"/>
              <a:ext cx="10176803" cy="2806282"/>
              <a:chOff x="0" y="0"/>
              <a:chExt cx="2010233" cy="554327"/>
            </a:xfrm>
          </p:grpSpPr>
          <p:sp>
            <p:nvSpPr>
              <p:cNvPr id="24" name="Freeform 24"/>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25" name="TextBox 25"/>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78531" y="686536"/>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5.2. TƯ TƯỞNG HCM VỀ ĐOÀN </a:t>
              </a:r>
            </a:p>
            <a:p>
              <a:pPr algn="l">
                <a:lnSpc>
                  <a:spcPts val="4193"/>
                </a:lnSpc>
              </a:pPr>
              <a:r>
                <a:rPr lang="en-US" sz="2995" b="1">
                  <a:solidFill>
                    <a:srgbClr val="FFFFFF"/>
                  </a:solidFill>
                  <a:latin typeface="Noto Sans Bold"/>
                  <a:ea typeface="Noto Sans Bold"/>
                  <a:cs typeface="Noto Sans Bold"/>
                  <a:sym typeface="Noto Sans Bold"/>
                </a:rPr>
                <a:t>        KẾT QUỐC TẾ</a:t>
              </a:r>
            </a:p>
          </p:txBody>
        </p:sp>
        <p:sp>
          <p:nvSpPr>
            <p:cNvPr id="27" name="Freeform 27"/>
            <p:cNvSpPr/>
            <p:nvPr/>
          </p:nvSpPr>
          <p:spPr>
            <a:xfrm>
              <a:off x="8180239" y="271943"/>
              <a:ext cx="1996564" cy="2262396"/>
            </a:xfrm>
            <a:custGeom>
              <a:avLst/>
              <a:gdLst/>
              <a:ahLst/>
              <a:cxnLst/>
              <a:rect l="l" t="t" r="r" b="b"/>
              <a:pathLst>
                <a:path w="1996564" h="2262396">
                  <a:moveTo>
                    <a:pt x="0" y="0"/>
                  </a:moveTo>
                  <a:lnTo>
                    <a:pt x="1996564" y="0"/>
                  </a:lnTo>
                  <a:lnTo>
                    <a:pt x="1996564" y="2262396"/>
                  </a:lnTo>
                  <a:lnTo>
                    <a:pt x="0" y="2262396"/>
                  </a:lnTo>
                  <a:lnTo>
                    <a:pt x="0" y="0"/>
                  </a:lnTo>
                  <a:close/>
                </a:path>
              </a:pathLst>
            </a:custGeom>
            <a:blipFill>
              <a:blip r:embed="rId8"/>
              <a:stretch>
                <a:fillRect/>
              </a:stretch>
            </a:blipFill>
          </p:spPr>
        </p:sp>
      </p:grpSp>
      <p:grpSp>
        <p:nvGrpSpPr>
          <p:cNvPr id="74" name="Group 6">
            <a:extLst>
              <a:ext uri="{FF2B5EF4-FFF2-40B4-BE49-F238E27FC236}">
                <a16:creationId xmlns:a16="http://schemas.microsoft.com/office/drawing/2014/main" id="{0804482D-9CAF-4F6B-83F9-CA243B2C0CE8}"/>
              </a:ext>
            </a:extLst>
          </p:cNvPr>
          <p:cNvGrpSpPr/>
          <p:nvPr/>
        </p:nvGrpSpPr>
        <p:grpSpPr>
          <a:xfrm>
            <a:off x="1946057" y="6131037"/>
            <a:ext cx="10784145" cy="970871"/>
            <a:chOff x="0" y="0"/>
            <a:chExt cx="14378860" cy="1294494"/>
          </a:xfrm>
        </p:grpSpPr>
        <p:grpSp>
          <p:nvGrpSpPr>
            <p:cNvPr id="75" name="Group 7">
              <a:extLst>
                <a:ext uri="{FF2B5EF4-FFF2-40B4-BE49-F238E27FC236}">
                  <a16:creationId xmlns:a16="http://schemas.microsoft.com/office/drawing/2014/main" id="{89E2FB8C-8F58-4514-B4C4-93997B53D8EB}"/>
                </a:ext>
              </a:extLst>
            </p:cNvPr>
            <p:cNvGrpSpPr/>
            <p:nvPr/>
          </p:nvGrpSpPr>
          <p:grpSpPr>
            <a:xfrm>
              <a:off x="0" y="0"/>
              <a:ext cx="13438649" cy="1294494"/>
              <a:chOff x="0" y="0"/>
              <a:chExt cx="2654548" cy="255703"/>
            </a:xfrm>
          </p:grpSpPr>
          <p:sp>
            <p:nvSpPr>
              <p:cNvPr id="77" name="Freeform 8">
                <a:extLst>
                  <a:ext uri="{FF2B5EF4-FFF2-40B4-BE49-F238E27FC236}">
                    <a16:creationId xmlns:a16="http://schemas.microsoft.com/office/drawing/2014/main" id="{0894CB3B-587B-456D-8EB6-07EC3A7A342E}"/>
                  </a:ext>
                </a:extLst>
              </p:cNvPr>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78" name="TextBox 9">
                <a:extLst>
                  <a:ext uri="{FF2B5EF4-FFF2-40B4-BE49-F238E27FC236}">
                    <a16:creationId xmlns:a16="http://schemas.microsoft.com/office/drawing/2014/main" id="{0A9014AF-02C1-417C-B335-73A7433C1E23}"/>
                  </a:ext>
                </a:extLst>
              </p:cNvPr>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76" name="TextBox 10">
              <a:extLst>
                <a:ext uri="{FF2B5EF4-FFF2-40B4-BE49-F238E27FC236}">
                  <a16:creationId xmlns:a16="http://schemas.microsoft.com/office/drawing/2014/main" id="{CC3D3600-D295-4A8F-A2AD-2AD0E2FF52D4}"/>
                </a:ext>
              </a:extLst>
            </p:cNvPr>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5.1.2. Lực lượng đại đoàn kết toàn dân tộc</a:t>
              </a:r>
            </a:p>
          </p:txBody>
        </p:sp>
      </p:grpSp>
      <p:sp>
        <p:nvSpPr>
          <p:cNvPr id="80" name="Freeform 11">
            <a:extLst>
              <a:ext uri="{FF2B5EF4-FFF2-40B4-BE49-F238E27FC236}">
                <a16:creationId xmlns:a16="http://schemas.microsoft.com/office/drawing/2014/main" id="{4C583119-E556-4658-B237-C86CE6FC6A36}"/>
              </a:ext>
            </a:extLst>
          </p:cNvPr>
          <p:cNvSpPr/>
          <p:nvPr/>
        </p:nvSpPr>
        <p:spPr>
          <a:xfrm>
            <a:off x="0" y="7467633"/>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9"/>
            <a:stretch>
              <a:fillRect/>
            </a:stretch>
          </a:blipFill>
        </p:spPr>
      </p:sp>
    </p:spTree>
    <p:extLst>
      <p:ext uri="{BB962C8B-B14F-4D97-AF65-F5344CB8AC3E}">
        <p14:creationId xmlns:p14="http://schemas.microsoft.com/office/powerpoint/2010/main" val="3517785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4457700" y="895350"/>
            <a:ext cx="9372600" cy="8496300"/>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2">
              <a:alphaModFix amt="13000"/>
              <a:extLst>
                <a:ext uri="{96DAC541-7B7A-43D3-8B79-37D633B846F1}">
                  <asvg:svgBlip xmlns:asvg="http://schemas.microsoft.com/office/drawing/2016/SVG/main" r:embed="rId3"/>
                </a:ext>
              </a:extLst>
            </a:blip>
            <a:stretch>
              <a:fillRect t="-1862" b="-1862"/>
            </a:stretch>
          </a:blipFill>
        </p:spPr>
      </p:sp>
      <p:grpSp>
        <p:nvGrpSpPr>
          <p:cNvPr id="16" name="Group 15">
            <a:extLst>
              <a:ext uri="{FF2B5EF4-FFF2-40B4-BE49-F238E27FC236}">
                <a16:creationId xmlns:a16="http://schemas.microsoft.com/office/drawing/2014/main" id="{ACD49BB5-41ED-4295-AF9C-886F76724BDC}"/>
              </a:ext>
            </a:extLst>
          </p:cNvPr>
          <p:cNvGrpSpPr/>
          <p:nvPr/>
        </p:nvGrpSpPr>
        <p:grpSpPr>
          <a:xfrm>
            <a:off x="838201" y="361692"/>
            <a:ext cx="16383000" cy="1124208"/>
            <a:chOff x="838201" y="361692"/>
            <a:chExt cx="16383000" cy="1124208"/>
          </a:xfrm>
        </p:grpSpPr>
        <p:grpSp>
          <p:nvGrpSpPr>
            <p:cNvPr id="29" name="Group 6">
              <a:extLst>
                <a:ext uri="{FF2B5EF4-FFF2-40B4-BE49-F238E27FC236}">
                  <a16:creationId xmlns:a16="http://schemas.microsoft.com/office/drawing/2014/main" id="{818C4283-31D4-4621-9542-A98E2BCFEDDC}"/>
                </a:ext>
              </a:extLst>
            </p:cNvPr>
            <p:cNvGrpSpPr/>
            <p:nvPr/>
          </p:nvGrpSpPr>
          <p:grpSpPr>
            <a:xfrm>
              <a:off x="838201" y="361692"/>
              <a:ext cx="16383000" cy="1124208"/>
              <a:chOff x="0" y="0"/>
              <a:chExt cx="2885832" cy="255703"/>
            </a:xfrm>
          </p:grpSpPr>
          <p:sp>
            <p:nvSpPr>
              <p:cNvPr id="31" name="Freeform 7">
                <a:extLst>
                  <a:ext uri="{FF2B5EF4-FFF2-40B4-BE49-F238E27FC236}">
                    <a16:creationId xmlns:a16="http://schemas.microsoft.com/office/drawing/2014/main" id="{30FE8E47-A275-493E-9A52-EEC5F8244A3A}"/>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32" name="TextBox 8">
                <a:extLst>
                  <a:ext uri="{FF2B5EF4-FFF2-40B4-BE49-F238E27FC236}">
                    <a16:creationId xmlns:a16="http://schemas.microsoft.com/office/drawing/2014/main" id="{76D2F792-7513-4FF3-AD96-9B6C4C50D1DB}"/>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30" name="TextBox 9">
              <a:extLst>
                <a:ext uri="{FF2B5EF4-FFF2-40B4-BE49-F238E27FC236}">
                  <a16:creationId xmlns:a16="http://schemas.microsoft.com/office/drawing/2014/main" id="{5BC75476-FA14-4A07-B1A6-3DAA9299DED7}"/>
                </a:ext>
              </a:extLst>
            </p:cNvPr>
            <p:cNvSpPr txBox="1"/>
            <p:nvPr/>
          </p:nvSpPr>
          <p:spPr>
            <a:xfrm>
              <a:off x="1219201" y="495300"/>
              <a:ext cx="15621000" cy="862672"/>
            </a:xfrm>
            <a:prstGeom prst="rect">
              <a:avLst/>
            </a:prstGeom>
          </p:spPr>
          <p:txBody>
            <a:bodyPr wrap="square" lIns="0" tIns="0" rIns="0" bIns="0" rtlCol="0" anchor="t">
              <a:spAutoFit/>
            </a:bodyPr>
            <a:lstStyle/>
            <a:p>
              <a:pPr algn="just">
                <a:lnSpc>
                  <a:spcPts val="3499"/>
                </a:lnSpc>
              </a:pPr>
              <a:r>
                <a:rPr lang="en-US" sz="2499" b="1" i="1" dirty="0">
                  <a:solidFill>
                    <a:srgbClr val="B80000"/>
                  </a:solidFill>
                  <a:latin typeface="DejaVu Serif Bold Italics"/>
                  <a:ea typeface="DejaVu Serif Bold Italics"/>
                  <a:cs typeface="DejaVu Serif Bold Italics"/>
                  <a:sym typeface="DejaVu Serif Bold Italics"/>
                </a:rPr>
                <a:t>a. </a:t>
              </a:r>
              <a:r>
                <a:rPr lang="en-US" sz="2499" b="1" i="1" dirty="0" err="1">
                  <a:solidFill>
                    <a:srgbClr val="B80000"/>
                  </a:solidFill>
                  <a:latin typeface="DejaVu Serif Bold Italics"/>
                  <a:ea typeface="DejaVu Serif Bold Italics"/>
                  <a:cs typeface="DejaVu Serif Bold Italics"/>
                  <a:sym typeface="DejaVu Serif Bold Italics"/>
                </a:rPr>
                <a:t>Thực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hiện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quốc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tế</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nhằm</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hợp</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sức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với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sức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thời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tạo</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sức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tổng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hợp</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cho</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cách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mạng</a:t>
              </a:r>
              <a:endParaRPr lang="en-US" sz="2499" b="1" i="1" dirty="0">
                <a:solidFill>
                  <a:srgbClr val="B80000"/>
                </a:solidFill>
                <a:latin typeface="DejaVu Serif Bold Italics"/>
                <a:ea typeface="DejaVu Serif Bold Italics"/>
                <a:cs typeface="DejaVu Serif Bold Italics"/>
                <a:sym typeface="DejaVu Serif Bold Italics"/>
              </a:endParaRPr>
            </a:p>
          </p:txBody>
        </p:sp>
      </p:grpSp>
      <p:grpSp>
        <p:nvGrpSpPr>
          <p:cNvPr id="19" name="Group 18">
            <a:extLst>
              <a:ext uri="{FF2B5EF4-FFF2-40B4-BE49-F238E27FC236}">
                <a16:creationId xmlns:a16="http://schemas.microsoft.com/office/drawing/2014/main" id="{C1268064-5892-4D5B-9E8C-CB9FF0C5FFF1}"/>
              </a:ext>
            </a:extLst>
          </p:cNvPr>
          <p:cNvGrpSpPr/>
          <p:nvPr/>
        </p:nvGrpSpPr>
        <p:grpSpPr>
          <a:xfrm>
            <a:off x="-846259" y="2071989"/>
            <a:ext cx="7399459" cy="1661746"/>
            <a:chOff x="-846259" y="2071989"/>
            <a:chExt cx="7399459" cy="1661746"/>
          </a:xfrm>
        </p:grpSpPr>
        <p:sp>
          <p:nvSpPr>
            <p:cNvPr id="17" name="Rectangle: Rounded Corners 16">
              <a:extLst>
                <a:ext uri="{FF2B5EF4-FFF2-40B4-BE49-F238E27FC236}">
                  <a16:creationId xmlns:a16="http://schemas.microsoft.com/office/drawing/2014/main" id="{E8E112C2-7820-412E-A59E-2D57C641FED7}"/>
                </a:ext>
              </a:extLst>
            </p:cNvPr>
            <p:cNvSpPr/>
            <p:nvPr/>
          </p:nvSpPr>
          <p:spPr>
            <a:xfrm>
              <a:off x="-846259" y="2071989"/>
              <a:ext cx="7399459" cy="166174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DF9CEEF7-C0D3-49CF-A8FB-7ECF5F2BC484}"/>
                </a:ext>
              </a:extLst>
            </p:cNvPr>
            <p:cNvSpPr txBox="1"/>
            <p:nvPr/>
          </p:nvSpPr>
          <p:spPr>
            <a:xfrm>
              <a:off x="533400" y="2438267"/>
              <a:ext cx="5756763" cy="952633"/>
            </a:xfrm>
            <a:prstGeom prst="rect">
              <a:avLst/>
            </a:prstGeom>
            <a:noFill/>
          </p:spPr>
          <p:txBody>
            <a:bodyPr wrap="square">
              <a:spAutoFit/>
            </a:bodyPr>
            <a:lstStyle/>
            <a:p>
              <a:pPr algn="just">
                <a:lnSpc>
                  <a:spcPts val="3499"/>
                </a:lnSpc>
              </a:pPr>
              <a:r>
                <a:rPr lang="vi-VN" sz="2400" dirty="0" err="1">
                  <a:solidFill>
                    <a:schemeClr val="bg1"/>
                  </a:solidFill>
                  <a:latin typeface="DejaVu Serif"/>
                  <a:ea typeface="DejaVu Serif"/>
                  <a:cs typeface="DejaVu Serif"/>
                  <a:sym typeface="DejaVu Serif"/>
                </a:rPr>
                <a:t>Sức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của</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chủ</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nghĩa</a:t>
              </a:r>
              <a:r>
                <a:rPr lang="vi-VN" sz="2400" dirty="0">
                  <a:solidFill>
                    <a:schemeClr val="bg1"/>
                  </a:solidFill>
                  <a:latin typeface="DejaVu Serif"/>
                  <a:ea typeface="DejaVu Serif"/>
                  <a:cs typeface="DejaVu Serif"/>
                  <a:sym typeface="DejaVu Serif"/>
                </a:rPr>
                <a:t> yêu </a:t>
              </a:r>
              <a:r>
                <a:rPr lang="vi-VN" sz="2400" dirty="0" err="1">
                  <a:solidFill>
                    <a:schemeClr val="bg1"/>
                  </a:solidFill>
                  <a:latin typeface="DejaVu Serif"/>
                  <a:ea typeface="DejaVu Serif"/>
                  <a:cs typeface="DejaVu Serif"/>
                  <a:sym typeface="DejaVu Serif"/>
                </a:rPr>
                <a:t>nước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và</a:t>
              </a:r>
              <a:r>
                <a:rPr lang="vi-VN" sz="2400" dirty="0">
                  <a:solidFill>
                    <a:schemeClr val="bg1"/>
                  </a:solidFill>
                  <a:latin typeface="DejaVu Serif"/>
                  <a:ea typeface="DejaVu Serif"/>
                  <a:cs typeface="DejaVu Serif"/>
                  <a:sym typeface="DejaVu Serif"/>
                </a:rPr>
                <a:t> ý </a:t>
              </a:r>
              <a:r>
                <a:rPr lang="vi-VN" sz="2400" dirty="0" err="1">
                  <a:solidFill>
                    <a:schemeClr val="bg1"/>
                  </a:solidFill>
                  <a:latin typeface="DejaVu Serif"/>
                  <a:ea typeface="DejaVu Serif"/>
                  <a:cs typeface="DejaVu Serif"/>
                  <a:sym typeface="DejaVu Serif"/>
                </a:rPr>
                <a:t>thức</a:t>
              </a:r>
              <a:r>
                <a:rPr lang="en-US"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tự</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lực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tự</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cường</a:t>
              </a:r>
              <a:r>
                <a:rPr lang="vi-VN" sz="2400" dirty="0">
                  <a:solidFill>
                    <a:schemeClr val="bg1"/>
                  </a:solidFill>
                  <a:latin typeface="DejaVu Serif"/>
                  <a:ea typeface="DejaVu Serif"/>
                  <a:cs typeface="DejaVu Serif"/>
                  <a:sym typeface="DejaVu Serif"/>
                </a:rPr>
                <a:t> dân </a:t>
              </a:r>
              <a:r>
                <a:rPr lang="vi-VN" sz="2400" dirty="0" err="1">
                  <a:solidFill>
                    <a:schemeClr val="bg1"/>
                  </a:solidFill>
                  <a:latin typeface="DejaVu Serif"/>
                  <a:ea typeface="DejaVu Serif"/>
                  <a:cs typeface="DejaVu Serif"/>
                  <a:sym typeface="DejaVu Serif"/>
                </a:rPr>
                <a:t>tộc</a:t>
              </a:r>
              <a:endParaRPr lang="en-US" sz="2400" dirty="0">
                <a:solidFill>
                  <a:schemeClr val="bg1"/>
                </a:solidFill>
                <a:latin typeface="DejaVu Serif"/>
                <a:ea typeface="DejaVu Serif"/>
                <a:cs typeface="DejaVu Serif"/>
                <a:sym typeface="DejaVu Serif"/>
              </a:endParaRPr>
            </a:p>
          </p:txBody>
        </p:sp>
      </p:grpSp>
      <p:grpSp>
        <p:nvGrpSpPr>
          <p:cNvPr id="47" name="Group 46">
            <a:extLst>
              <a:ext uri="{FF2B5EF4-FFF2-40B4-BE49-F238E27FC236}">
                <a16:creationId xmlns:a16="http://schemas.microsoft.com/office/drawing/2014/main" id="{9F469972-A1AF-48B3-BB49-2359F87BDE46}"/>
              </a:ext>
            </a:extLst>
          </p:cNvPr>
          <p:cNvGrpSpPr/>
          <p:nvPr/>
        </p:nvGrpSpPr>
        <p:grpSpPr>
          <a:xfrm>
            <a:off x="-811455" y="4153503"/>
            <a:ext cx="7399459" cy="1661746"/>
            <a:chOff x="-846259" y="2071989"/>
            <a:chExt cx="7399459" cy="1661746"/>
          </a:xfrm>
        </p:grpSpPr>
        <p:sp>
          <p:nvSpPr>
            <p:cNvPr id="48" name="Rectangle: Rounded Corners 47">
              <a:extLst>
                <a:ext uri="{FF2B5EF4-FFF2-40B4-BE49-F238E27FC236}">
                  <a16:creationId xmlns:a16="http://schemas.microsoft.com/office/drawing/2014/main" id="{7A8D9131-3984-46FA-8655-A5DCFC7CD246}"/>
                </a:ext>
              </a:extLst>
            </p:cNvPr>
            <p:cNvSpPr/>
            <p:nvPr/>
          </p:nvSpPr>
          <p:spPr>
            <a:xfrm>
              <a:off x="-846259" y="2071989"/>
              <a:ext cx="7399459" cy="166174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B490756A-75DA-4CE3-B978-8FCAC820D06D}"/>
                </a:ext>
              </a:extLst>
            </p:cNvPr>
            <p:cNvSpPr txBox="1"/>
            <p:nvPr/>
          </p:nvSpPr>
          <p:spPr>
            <a:xfrm>
              <a:off x="498595" y="2601573"/>
              <a:ext cx="5756763" cy="503792"/>
            </a:xfrm>
            <a:prstGeom prst="rect">
              <a:avLst/>
            </a:prstGeom>
            <a:noFill/>
          </p:spPr>
          <p:txBody>
            <a:bodyPr wrap="square">
              <a:spAutoFit/>
            </a:bodyPr>
            <a:lstStyle/>
            <a:p>
              <a:pPr algn="just">
                <a:lnSpc>
                  <a:spcPts val="3499"/>
                </a:lnSpc>
              </a:pPr>
              <a:r>
                <a:rPr lang="vi-VN" sz="2400" dirty="0" err="1">
                  <a:solidFill>
                    <a:schemeClr val="bg1"/>
                  </a:solidFill>
                  <a:latin typeface="DejaVu Serif"/>
                  <a:ea typeface="DejaVu Serif"/>
                  <a:cs typeface="DejaVu Serif"/>
                  <a:sym typeface="DejaVu Serif"/>
                </a:rPr>
                <a:t>Sức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của</a:t>
              </a:r>
              <a:r>
                <a:rPr lang="vi-VN" sz="2400" dirty="0">
                  <a:solidFill>
                    <a:schemeClr val="bg1"/>
                  </a:solidFill>
                  <a:latin typeface="DejaVu Serif"/>
                  <a:ea typeface="DejaVu Serif"/>
                  <a:cs typeface="DejaVu Serif"/>
                  <a:sym typeface="DejaVu Serif"/>
                </a:rPr>
                <a:t> tinh </a:t>
              </a:r>
              <a:r>
                <a:rPr lang="vi-VN" sz="2400" dirty="0" err="1">
                  <a:solidFill>
                    <a:schemeClr val="bg1"/>
                  </a:solidFill>
                  <a:latin typeface="DejaVu Serif"/>
                  <a:ea typeface="DejaVu Serif"/>
                  <a:cs typeface="DejaVu Serif"/>
                  <a:sym typeface="DejaVu Serif"/>
                </a:rPr>
                <a:t>thần</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đoàn</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kết</a:t>
              </a:r>
              <a:endParaRPr lang="en-US" sz="2400" dirty="0">
                <a:solidFill>
                  <a:schemeClr val="bg1"/>
                </a:solidFill>
                <a:latin typeface="DejaVu Serif"/>
                <a:ea typeface="DejaVu Serif"/>
                <a:cs typeface="DejaVu Serif"/>
                <a:sym typeface="DejaVu Serif"/>
              </a:endParaRPr>
            </a:p>
          </p:txBody>
        </p:sp>
      </p:grpSp>
      <p:grpSp>
        <p:nvGrpSpPr>
          <p:cNvPr id="50" name="Group 49">
            <a:extLst>
              <a:ext uri="{FF2B5EF4-FFF2-40B4-BE49-F238E27FC236}">
                <a16:creationId xmlns:a16="http://schemas.microsoft.com/office/drawing/2014/main" id="{942F81D7-5B1B-4C73-BDB8-91CE4F02E7C9}"/>
              </a:ext>
            </a:extLst>
          </p:cNvPr>
          <p:cNvGrpSpPr/>
          <p:nvPr/>
        </p:nvGrpSpPr>
        <p:grpSpPr>
          <a:xfrm>
            <a:off x="-800097" y="6181527"/>
            <a:ext cx="7399459" cy="1661746"/>
            <a:chOff x="-846259" y="2071989"/>
            <a:chExt cx="7399459" cy="1661746"/>
          </a:xfrm>
        </p:grpSpPr>
        <p:sp>
          <p:nvSpPr>
            <p:cNvPr id="51" name="Rectangle: Rounded Corners 50">
              <a:extLst>
                <a:ext uri="{FF2B5EF4-FFF2-40B4-BE49-F238E27FC236}">
                  <a16:creationId xmlns:a16="http://schemas.microsoft.com/office/drawing/2014/main" id="{450F7A1F-58AF-4542-8F4D-EDFB1EAEB19E}"/>
                </a:ext>
              </a:extLst>
            </p:cNvPr>
            <p:cNvSpPr/>
            <p:nvPr/>
          </p:nvSpPr>
          <p:spPr>
            <a:xfrm>
              <a:off x="-846259" y="2071989"/>
              <a:ext cx="7399459" cy="166174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6B331E61-D340-4691-A834-BCE392D94454}"/>
                </a:ext>
              </a:extLst>
            </p:cNvPr>
            <p:cNvSpPr txBox="1"/>
            <p:nvPr/>
          </p:nvSpPr>
          <p:spPr>
            <a:xfrm>
              <a:off x="533400" y="2438267"/>
              <a:ext cx="5756763" cy="952633"/>
            </a:xfrm>
            <a:prstGeom prst="rect">
              <a:avLst/>
            </a:prstGeom>
            <a:noFill/>
          </p:spPr>
          <p:txBody>
            <a:bodyPr wrap="square">
              <a:spAutoFit/>
            </a:bodyPr>
            <a:lstStyle/>
            <a:p>
              <a:pPr algn="just">
                <a:lnSpc>
                  <a:spcPts val="3499"/>
                </a:lnSpc>
              </a:pPr>
              <a:r>
                <a:rPr lang="vi-VN" sz="2400" dirty="0">
                  <a:solidFill>
                    <a:schemeClr val="bg1"/>
                  </a:solidFill>
                  <a:latin typeface="DejaVu Serif"/>
                  <a:ea typeface="DejaVu Serif"/>
                  <a:cs typeface="DejaVu Serif"/>
                  <a:sym typeface="DejaVu Serif"/>
                </a:rPr>
                <a:t>Ý </a:t>
              </a:r>
              <a:r>
                <a:rPr lang="vi-VN" sz="2400" dirty="0" err="1">
                  <a:solidFill>
                    <a:schemeClr val="bg1"/>
                  </a:solidFill>
                  <a:latin typeface="DejaVu Serif"/>
                  <a:ea typeface="DejaVu Serif"/>
                  <a:cs typeface="DejaVu Serif"/>
                  <a:sym typeface="DejaVu Serif"/>
                </a:rPr>
                <a:t>chí</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đấu</a:t>
              </a:r>
              <a:r>
                <a:rPr lang="vi-VN" sz="2400" dirty="0">
                  <a:solidFill>
                    <a:schemeClr val="bg1"/>
                  </a:solidFill>
                  <a:latin typeface="DejaVu Serif"/>
                  <a:ea typeface="DejaVu Serif"/>
                  <a:cs typeface="DejaVu Serif"/>
                  <a:sym typeface="DejaVu Serif"/>
                </a:rPr>
                <a:t> tranh anh </a:t>
              </a:r>
              <a:r>
                <a:rPr lang="vi-VN" sz="2400" dirty="0" err="1">
                  <a:solidFill>
                    <a:schemeClr val="bg1"/>
                  </a:solidFill>
                  <a:latin typeface="DejaVu Serif"/>
                  <a:ea typeface="DejaVu Serif"/>
                  <a:cs typeface="DejaVu Serif"/>
                  <a:sym typeface="DejaVu Serif"/>
                </a:rPr>
                <a:t>dũng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bất</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khuất</a:t>
              </a:r>
              <a:r>
                <a:rPr lang="vi-VN" sz="2400" dirty="0">
                  <a:solidFill>
                    <a:schemeClr val="bg1"/>
                  </a:solidFill>
                  <a:latin typeface="DejaVu Serif"/>
                  <a:ea typeface="DejaVu Serif"/>
                  <a:cs typeface="DejaVu Serif"/>
                  <a:sym typeface="DejaVu Serif"/>
                </a:rPr>
                <a:t> cho </a:t>
              </a:r>
              <a:r>
                <a:rPr lang="vi-VN" sz="2400" dirty="0" err="1">
                  <a:solidFill>
                    <a:schemeClr val="bg1"/>
                  </a:solidFill>
                  <a:latin typeface="DejaVu Serif"/>
                  <a:ea typeface="DejaVu Serif"/>
                  <a:cs typeface="DejaVu Serif"/>
                  <a:sym typeface="DejaVu Serif"/>
                </a:rPr>
                <a:t>độc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lập</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tự</a:t>
              </a:r>
              <a:r>
                <a:rPr lang="vi-VN" sz="2400" dirty="0">
                  <a:solidFill>
                    <a:schemeClr val="bg1"/>
                  </a:solidFill>
                  <a:latin typeface="DejaVu Serif"/>
                  <a:ea typeface="DejaVu Serif"/>
                  <a:cs typeface="DejaVu Serif"/>
                  <a:sym typeface="DejaVu Serif"/>
                </a:rPr>
                <a:t> do</a:t>
              </a:r>
              <a:endParaRPr lang="en-US" sz="2400" dirty="0">
                <a:solidFill>
                  <a:schemeClr val="bg1"/>
                </a:solidFill>
                <a:latin typeface="DejaVu Serif"/>
                <a:ea typeface="DejaVu Serif"/>
                <a:cs typeface="DejaVu Serif"/>
                <a:sym typeface="DejaVu Serif"/>
              </a:endParaRPr>
            </a:p>
          </p:txBody>
        </p:sp>
      </p:grpSp>
      <p:grpSp>
        <p:nvGrpSpPr>
          <p:cNvPr id="53" name="Group 52">
            <a:extLst>
              <a:ext uri="{FF2B5EF4-FFF2-40B4-BE49-F238E27FC236}">
                <a16:creationId xmlns:a16="http://schemas.microsoft.com/office/drawing/2014/main" id="{60C0D2C9-79AB-41EE-91E3-29CDAA2E3B0C}"/>
              </a:ext>
            </a:extLst>
          </p:cNvPr>
          <p:cNvGrpSpPr/>
          <p:nvPr/>
        </p:nvGrpSpPr>
        <p:grpSpPr>
          <a:xfrm>
            <a:off x="11545398" y="2562427"/>
            <a:ext cx="7399459" cy="1661746"/>
            <a:chOff x="-2292962" y="2071989"/>
            <a:chExt cx="7399459" cy="1661746"/>
          </a:xfrm>
        </p:grpSpPr>
        <p:sp>
          <p:nvSpPr>
            <p:cNvPr id="54" name="Rectangle: Rounded Corners 53">
              <a:extLst>
                <a:ext uri="{FF2B5EF4-FFF2-40B4-BE49-F238E27FC236}">
                  <a16:creationId xmlns:a16="http://schemas.microsoft.com/office/drawing/2014/main" id="{B4FA12DC-744E-441A-8098-17296F6F1034}"/>
                </a:ext>
              </a:extLst>
            </p:cNvPr>
            <p:cNvSpPr/>
            <p:nvPr/>
          </p:nvSpPr>
          <p:spPr>
            <a:xfrm>
              <a:off x="-2292962" y="2071989"/>
              <a:ext cx="7399459" cy="166174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5" name="TextBox 54">
              <a:extLst>
                <a:ext uri="{FF2B5EF4-FFF2-40B4-BE49-F238E27FC236}">
                  <a16:creationId xmlns:a16="http://schemas.microsoft.com/office/drawing/2014/main" id="{E237E60C-2BA5-42C2-AEB4-14FE50655A77}"/>
                </a:ext>
              </a:extLst>
            </p:cNvPr>
            <p:cNvSpPr txBox="1"/>
            <p:nvPr/>
          </p:nvSpPr>
          <p:spPr>
            <a:xfrm>
              <a:off x="-1695450" y="2331664"/>
              <a:ext cx="5756763" cy="952633"/>
            </a:xfrm>
            <a:prstGeom prst="rect">
              <a:avLst/>
            </a:prstGeom>
            <a:noFill/>
          </p:spPr>
          <p:txBody>
            <a:bodyPr wrap="square">
              <a:spAutoFit/>
            </a:bodyPr>
            <a:lstStyle/>
            <a:p>
              <a:pPr algn="just">
                <a:lnSpc>
                  <a:spcPts val="3499"/>
                </a:lnSpc>
              </a:pPr>
              <a:r>
                <a:rPr lang="vi-VN" sz="2400" dirty="0" err="1">
                  <a:solidFill>
                    <a:schemeClr val="bg1"/>
                  </a:solidFill>
                  <a:latin typeface="DejaVu Serif"/>
                  <a:ea typeface="DejaVu Serif"/>
                  <a:cs typeface="DejaVu Serif"/>
                  <a:sym typeface="DejaVu Serif"/>
                </a:rPr>
                <a:t>Sức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vĩ</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đại</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tiềm</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ẩn</a:t>
              </a:r>
              <a:r>
                <a:rPr lang="vi-VN" sz="2400" dirty="0">
                  <a:solidFill>
                    <a:schemeClr val="bg1"/>
                  </a:solidFill>
                  <a:latin typeface="DejaVu Serif"/>
                  <a:ea typeface="DejaVu Serif"/>
                  <a:cs typeface="DejaVu Serif"/>
                  <a:sym typeface="DejaVu Serif"/>
                </a:rPr>
                <a:t> trong </a:t>
              </a:r>
              <a:r>
                <a:rPr lang="vi-VN" sz="2400" dirty="0" err="1">
                  <a:solidFill>
                    <a:schemeClr val="bg1"/>
                  </a:solidFill>
                  <a:latin typeface="DejaVu Serif"/>
                  <a:ea typeface="DejaVu Serif"/>
                  <a:cs typeface="DejaVu Serif"/>
                  <a:sym typeface="DejaVu Serif"/>
                </a:rPr>
                <a:t>các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trào</a:t>
              </a:r>
              <a:r>
                <a:rPr lang="vi-VN" sz="2400" dirty="0">
                  <a:solidFill>
                    <a:schemeClr val="bg1"/>
                  </a:solidFill>
                  <a:latin typeface="DejaVu Serif"/>
                  <a:ea typeface="DejaVu Serif"/>
                  <a:cs typeface="DejaVu Serif"/>
                  <a:sym typeface="DejaVu Serif"/>
                </a:rPr>
                <a:t> lưu </a:t>
              </a:r>
              <a:r>
                <a:rPr lang="vi-VN" sz="2400" dirty="0" err="1">
                  <a:solidFill>
                    <a:schemeClr val="bg1"/>
                  </a:solidFill>
                  <a:latin typeface="DejaVu Serif"/>
                  <a:ea typeface="DejaVu Serif"/>
                  <a:cs typeface="DejaVu Serif"/>
                  <a:sym typeface="DejaVu Serif"/>
                </a:rPr>
                <a:t>cách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thế</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giới</a:t>
              </a:r>
              <a:endParaRPr lang="en-US" sz="2400" dirty="0">
                <a:solidFill>
                  <a:schemeClr val="bg1"/>
                </a:solidFill>
                <a:latin typeface="DejaVu Serif"/>
                <a:ea typeface="DejaVu Serif"/>
                <a:cs typeface="DejaVu Serif"/>
                <a:sym typeface="DejaVu Serif"/>
              </a:endParaRPr>
            </a:p>
          </p:txBody>
        </p:sp>
      </p:grpSp>
      <p:grpSp>
        <p:nvGrpSpPr>
          <p:cNvPr id="20" name="Group 19">
            <a:extLst>
              <a:ext uri="{FF2B5EF4-FFF2-40B4-BE49-F238E27FC236}">
                <a16:creationId xmlns:a16="http://schemas.microsoft.com/office/drawing/2014/main" id="{8162DBBC-E86C-4CAD-AE4C-E813DCD621ED}"/>
              </a:ext>
            </a:extLst>
          </p:cNvPr>
          <p:cNvGrpSpPr/>
          <p:nvPr/>
        </p:nvGrpSpPr>
        <p:grpSpPr>
          <a:xfrm>
            <a:off x="11545398" y="5059808"/>
            <a:ext cx="7399459" cy="2963474"/>
            <a:chOff x="11615371" y="4879799"/>
            <a:chExt cx="7399459" cy="2963474"/>
          </a:xfrm>
        </p:grpSpPr>
        <p:sp>
          <p:nvSpPr>
            <p:cNvPr id="57" name="Rectangle: Rounded Corners 56">
              <a:extLst>
                <a:ext uri="{FF2B5EF4-FFF2-40B4-BE49-F238E27FC236}">
                  <a16:creationId xmlns:a16="http://schemas.microsoft.com/office/drawing/2014/main" id="{BEABD6C4-1051-4CAF-BBFA-EC5DBEB6AAF0}"/>
                </a:ext>
              </a:extLst>
            </p:cNvPr>
            <p:cNvSpPr/>
            <p:nvPr/>
          </p:nvSpPr>
          <p:spPr>
            <a:xfrm>
              <a:off x="11615371" y="4879799"/>
              <a:ext cx="7399459" cy="296347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TextBox 57">
              <a:extLst>
                <a:ext uri="{FF2B5EF4-FFF2-40B4-BE49-F238E27FC236}">
                  <a16:creationId xmlns:a16="http://schemas.microsoft.com/office/drawing/2014/main" id="{7020FB18-CF42-4581-8DA9-5A9054CF8ADF}"/>
                </a:ext>
              </a:extLst>
            </p:cNvPr>
            <p:cNvSpPr txBox="1"/>
            <p:nvPr/>
          </p:nvSpPr>
          <p:spPr>
            <a:xfrm>
              <a:off x="12212883" y="5219700"/>
              <a:ext cx="5756763" cy="2299156"/>
            </a:xfrm>
            <a:prstGeom prst="rect">
              <a:avLst/>
            </a:prstGeom>
            <a:noFill/>
          </p:spPr>
          <p:txBody>
            <a:bodyPr wrap="square">
              <a:spAutoFit/>
            </a:bodyPr>
            <a:lstStyle/>
            <a:p>
              <a:pPr algn="just">
                <a:lnSpc>
                  <a:spcPts val="3499"/>
                </a:lnSpc>
              </a:pPr>
              <a:r>
                <a:rPr lang="vi-VN" sz="2400" dirty="0" err="1">
                  <a:solidFill>
                    <a:schemeClr val="bg1"/>
                  </a:solidFill>
                  <a:latin typeface="DejaVu Serif"/>
                  <a:ea typeface="DejaVu Serif"/>
                  <a:cs typeface="DejaVu Serif"/>
                  <a:sym typeface="DejaVu Serif"/>
                </a:rPr>
                <a:t>Cách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Việt</a:t>
              </a:r>
              <a:r>
                <a:rPr lang="vi-VN" sz="2400" dirty="0">
                  <a:solidFill>
                    <a:schemeClr val="bg1"/>
                  </a:solidFill>
                  <a:latin typeface="DejaVu Serif"/>
                  <a:ea typeface="DejaVu Serif"/>
                  <a:cs typeface="DejaVu Serif"/>
                  <a:sym typeface="DejaVu Serif"/>
                </a:rPr>
                <a:t> Nam </a:t>
              </a:r>
              <a:r>
                <a:rPr lang="vi-VN" sz="2400" dirty="0" err="1">
                  <a:solidFill>
                    <a:schemeClr val="bg1"/>
                  </a:solidFill>
                  <a:latin typeface="DejaVu Serif"/>
                  <a:ea typeface="DejaVu Serif"/>
                  <a:cs typeface="DejaVu Serif"/>
                  <a:sym typeface="DejaVu Serif"/>
                </a:rPr>
                <a:t>là</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một</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bộ</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phận</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của</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cách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thế</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giới</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cách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Việt</a:t>
              </a:r>
              <a:r>
                <a:rPr lang="vi-VN" sz="2400" dirty="0">
                  <a:solidFill>
                    <a:schemeClr val="bg1"/>
                  </a:solidFill>
                  <a:latin typeface="DejaVu Serif"/>
                  <a:ea typeface="DejaVu Serif"/>
                  <a:cs typeface="DejaVu Serif"/>
                  <a:sym typeface="DejaVu Serif"/>
                </a:rPr>
                <a:t> Nam </a:t>
              </a:r>
              <a:r>
                <a:rPr lang="vi-VN" sz="2400" dirty="0" err="1">
                  <a:solidFill>
                    <a:schemeClr val="bg1"/>
                  </a:solidFill>
                  <a:latin typeface="DejaVu Serif"/>
                  <a:ea typeface="DejaVu Serif"/>
                  <a:cs typeface="DejaVu Serif"/>
                  <a:sym typeface="DejaVu Serif"/>
                </a:rPr>
                <a:t>chỉ</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có</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thể</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thành</a:t>
              </a:r>
              <a:r>
                <a:rPr lang="vi-VN" sz="2400" dirty="0">
                  <a:solidFill>
                    <a:schemeClr val="bg1"/>
                  </a:solidFill>
                  <a:latin typeface="DejaVu Serif"/>
                  <a:ea typeface="DejaVu Serif"/>
                  <a:cs typeface="DejaVu Serif"/>
                  <a:sym typeface="DejaVu Serif"/>
                </a:rPr>
                <a:t> công khi </a:t>
              </a:r>
              <a:r>
                <a:rPr lang="vi-VN" sz="2400" dirty="0" err="1">
                  <a:solidFill>
                    <a:schemeClr val="bg1"/>
                  </a:solidFill>
                  <a:latin typeface="DejaVu Serif"/>
                  <a:ea typeface="DejaVu Serif"/>
                  <a:cs typeface="DejaVu Serif"/>
                  <a:sym typeface="DejaVu Serif"/>
                </a:rPr>
                <a:t>thực</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hiện</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đoàn</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kết</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với</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cách</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mạng</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thế</a:t>
              </a:r>
              <a:r>
                <a:rPr lang="vi-VN" sz="2400" dirty="0">
                  <a:solidFill>
                    <a:schemeClr val="bg1"/>
                  </a:solidFill>
                  <a:latin typeface="DejaVu Serif"/>
                  <a:ea typeface="DejaVu Serif"/>
                  <a:cs typeface="DejaVu Serif"/>
                  <a:sym typeface="DejaVu Serif"/>
                </a:rPr>
                <a:t> </a:t>
              </a:r>
              <a:r>
                <a:rPr lang="vi-VN" sz="2400" dirty="0" err="1">
                  <a:solidFill>
                    <a:schemeClr val="bg1"/>
                  </a:solidFill>
                  <a:latin typeface="DejaVu Serif"/>
                  <a:ea typeface="DejaVu Serif"/>
                  <a:cs typeface="DejaVu Serif"/>
                  <a:sym typeface="DejaVu Serif"/>
                </a:rPr>
                <a:t>giới</a:t>
              </a:r>
              <a:endParaRPr lang="en-US" sz="2400" dirty="0">
                <a:solidFill>
                  <a:schemeClr val="bg1"/>
                </a:solidFill>
                <a:latin typeface="DejaVu Serif"/>
                <a:ea typeface="DejaVu Serif"/>
                <a:cs typeface="DejaVu Serif"/>
                <a:sym typeface="DejaVu Serif"/>
              </a:endParaRPr>
            </a:p>
          </p:txBody>
        </p:sp>
      </p:grpSp>
    </p:spTree>
    <p:extLst>
      <p:ext uri="{BB962C8B-B14F-4D97-AF65-F5344CB8AC3E}">
        <p14:creationId xmlns:p14="http://schemas.microsoft.com/office/powerpoint/2010/main" val="7709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5856755" y="2689313"/>
            <a:ext cx="6574489" cy="6574489"/>
          </a:xfrm>
          <a:custGeom>
            <a:avLst/>
            <a:gdLst/>
            <a:ahLst/>
            <a:cxnLst/>
            <a:rect l="l" t="t" r="r" b="b"/>
            <a:pathLst>
              <a:path w="6574489" h="6574489">
                <a:moveTo>
                  <a:pt x="0" y="0"/>
                </a:moveTo>
                <a:lnTo>
                  <a:pt x="6574490" y="0"/>
                </a:lnTo>
                <a:lnTo>
                  <a:pt x="6574490" y="6574489"/>
                </a:lnTo>
                <a:lnTo>
                  <a:pt x="0" y="6574489"/>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51" name="Group 50">
            <a:extLst>
              <a:ext uri="{FF2B5EF4-FFF2-40B4-BE49-F238E27FC236}">
                <a16:creationId xmlns:a16="http://schemas.microsoft.com/office/drawing/2014/main" id="{D9640830-2762-4A57-BFC9-BE86EE7B4C74}"/>
              </a:ext>
            </a:extLst>
          </p:cNvPr>
          <p:cNvGrpSpPr/>
          <p:nvPr/>
        </p:nvGrpSpPr>
        <p:grpSpPr>
          <a:xfrm>
            <a:off x="3998100" y="482429"/>
            <a:ext cx="10291797" cy="970871"/>
            <a:chOff x="429946" y="273544"/>
            <a:chExt cx="10291797" cy="970871"/>
          </a:xfrm>
        </p:grpSpPr>
        <p:grpSp>
          <p:nvGrpSpPr>
            <p:cNvPr id="7" name="Group 7"/>
            <p:cNvGrpSpPr/>
            <p:nvPr/>
          </p:nvGrpSpPr>
          <p:grpSpPr>
            <a:xfrm>
              <a:off x="536352" y="273544"/>
              <a:ext cx="10078987" cy="970871"/>
              <a:chOff x="0" y="0"/>
              <a:chExt cx="2654548" cy="255703"/>
            </a:xfrm>
          </p:grpSpPr>
          <p:sp>
            <p:nvSpPr>
              <p:cNvPr id="8" name="Freeform 8"/>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9" name="TextBox 9"/>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29946" y="509168"/>
              <a:ext cx="10291797" cy="417512"/>
            </a:xfrm>
            <a:prstGeom prst="rect">
              <a:avLst/>
            </a:prstGeom>
          </p:spPr>
          <p:txBody>
            <a:bodyPr lIns="0" tIns="0" rIns="0" bIns="0" rtlCol="0" anchor="t">
              <a:spAutoFit/>
            </a:bodyPr>
            <a:lstStyle/>
            <a:p>
              <a:pPr algn="ctr">
                <a:lnSpc>
                  <a:spcPts val="3499"/>
                </a:lnSpc>
              </a:pPr>
              <a:r>
                <a:rPr lang="en-US" sz="2499" b="1" dirty="0">
                  <a:solidFill>
                    <a:srgbClr val="FFFFFF"/>
                  </a:solidFill>
                  <a:latin typeface="DejaVu Serif Bold"/>
                  <a:ea typeface="DejaVu Serif Bold"/>
                  <a:cs typeface="DejaVu Serif Bold"/>
                  <a:sym typeface="DejaVu Serif Bold"/>
                </a:rPr>
                <a:t>CÂU HỎI TRẮC NGHIỆM</a:t>
              </a:r>
            </a:p>
          </p:txBody>
        </p:sp>
      </p:grpSp>
      <p:sp>
        <p:nvSpPr>
          <p:cNvPr id="18" name="Freeform 18"/>
          <p:cNvSpPr/>
          <p:nvPr/>
        </p:nvSpPr>
        <p:spPr>
          <a:xfrm>
            <a:off x="16306807" y="883783"/>
            <a:ext cx="3707359" cy="6378253"/>
          </a:xfrm>
          <a:custGeom>
            <a:avLst/>
            <a:gdLst/>
            <a:ahLst/>
            <a:cxnLst/>
            <a:rect l="l" t="t" r="r" b="b"/>
            <a:pathLst>
              <a:path w="3707359" h="6378253">
                <a:moveTo>
                  <a:pt x="0" y="0"/>
                </a:moveTo>
                <a:lnTo>
                  <a:pt x="3707359" y="0"/>
                </a:lnTo>
                <a:lnTo>
                  <a:pt x="3707359" y="6378252"/>
                </a:lnTo>
                <a:lnTo>
                  <a:pt x="0" y="6378252"/>
                </a:lnTo>
                <a:lnTo>
                  <a:pt x="0" y="0"/>
                </a:lnTo>
                <a:close/>
              </a:path>
            </a:pathLst>
          </a:custGeom>
          <a:blipFill>
            <a:blip r:embed="rId4"/>
            <a:stretch>
              <a:fillRect/>
            </a:stretch>
          </a:blipFill>
        </p:spPr>
      </p:sp>
      <p:sp>
        <p:nvSpPr>
          <p:cNvPr id="19" name="Freeform 19"/>
          <p:cNvSpPr/>
          <p:nvPr/>
        </p:nvSpPr>
        <p:spPr>
          <a:xfrm>
            <a:off x="53298" y="6906892"/>
            <a:ext cx="5522547" cy="3357248"/>
          </a:xfrm>
          <a:custGeom>
            <a:avLst/>
            <a:gdLst/>
            <a:ahLst/>
            <a:cxnLst/>
            <a:rect l="l" t="t" r="r" b="b"/>
            <a:pathLst>
              <a:path w="5522547" h="3357248">
                <a:moveTo>
                  <a:pt x="0" y="0"/>
                </a:moveTo>
                <a:lnTo>
                  <a:pt x="5522547" y="0"/>
                </a:lnTo>
                <a:lnTo>
                  <a:pt x="5522547" y="3357248"/>
                </a:lnTo>
                <a:lnTo>
                  <a:pt x="0" y="33572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4">
            <a:extLst>
              <a:ext uri="{FF2B5EF4-FFF2-40B4-BE49-F238E27FC236}">
                <a16:creationId xmlns:a16="http://schemas.microsoft.com/office/drawing/2014/main" id="{C806D49F-A8F1-4FDF-8AFD-6A6F29E65096}"/>
              </a:ext>
            </a:extLst>
          </p:cNvPr>
          <p:cNvGrpSpPr/>
          <p:nvPr/>
        </p:nvGrpSpPr>
        <p:grpSpPr>
          <a:xfrm>
            <a:off x="640698" y="1718442"/>
            <a:ext cx="10957145" cy="970871"/>
            <a:chOff x="640698" y="1718442"/>
            <a:chExt cx="10957145" cy="970871"/>
          </a:xfrm>
        </p:grpSpPr>
        <p:grpSp>
          <p:nvGrpSpPr>
            <p:cNvPr id="12" name="Group 12"/>
            <p:cNvGrpSpPr/>
            <p:nvPr/>
          </p:nvGrpSpPr>
          <p:grpSpPr>
            <a:xfrm>
              <a:off x="640698" y="1718442"/>
              <a:ext cx="10957145" cy="970871"/>
              <a:chOff x="0" y="0"/>
              <a:chExt cx="2885832" cy="255703"/>
            </a:xfrm>
          </p:grpSpPr>
          <p:sp>
            <p:nvSpPr>
              <p:cNvPr id="13" name="Freeform 13"/>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14" name="TextBox 14"/>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17088" y="1959403"/>
              <a:ext cx="10404364" cy="413831"/>
            </a:xfrm>
            <a:prstGeom prst="rect">
              <a:avLst/>
            </a:prstGeom>
          </p:spPr>
          <p:txBody>
            <a:bodyPr lIns="0" tIns="0" rIns="0" bIns="0" rtlCol="0" anchor="t">
              <a:spAutoFit/>
            </a:bodyPr>
            <a:lstStyle/>
            <a:p>
              <a:pPr algn="just">
                <a:lnSpc>
                  <a:spcPts val="3499"/>
                </a:lnSpc>
              </a:pPr>
              <a:r>
                <a:rPr lang="en-US" sz="2499" b="1" i="1" dirty="0" err="1">
                  <a:solidFill>
                    <a:srgbClr val="B80000"/>
                  </a:solidFill>
                  <a:latin typeface="DejaVu Serif Bold Italics"/>
                  <a:ea typeface="DejaVu Serif Bold Italics"/>
                  <a:cs typeface="DejaVu Serif Bold Italics"/>
                  <a:sym typeface="DejaVu Serif Bold Italics"/>
                </a:rPr>
                <a:t>Câu</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hỏi</a:t>
              </a:r>
              <a:r>
                <a:rPr lang="en-US" sz="2499" b="1" i="1" dirty="0">
                  <a:solidFill>
                    <a:srgbClr val="B80000"/>
                  </a:solidFill>
                  <a:latin typeface="DejaVu Serif Bold Italics"/>
                  <a:ea typeface="DejaVu Serif Bold Italics"/>
                  <a:cs typeface="DejaVu Serif Bold Italics"/>
                  <a:sym typeface="DejaVu Serif Bold Italics"/>
                </a:rPr>
                <a:t> 1: </a:t>
              </a:r>
            </a:p>
          </p:txBody>
        </p:sp>
      </p:grpSp>
      <p:grpSp>
        <p:nvGrpSpPr>
          <p:cNvPr id="53" name="Group 9">
            <a:extLst>
              <a:ext uri="{FF2B5EF4-FFF2-40B4-BE49-F238E27FC236}">
                <a16:creationId xmlns:a16="http://schemas.microsoft.com/office/drawing/2014/main" id="{9BBC3D78-76C5-4F31-AEE6-B82FDBFDA094}"/>
              </a:ext>
            </a:extLst>
          </p:cNvPr>
          <p:cNvGrpSpPr/>
          <p:nvPr/>
        </p:nvGrpSpPr>
        <p:grpSpPr>
          <a:xfrm>
            <a:off x="640698" y="3257193"/>
            <a:ext cx="7741302" cy="2413686"/>
            <a:chOff x="0" y="0"/>
            <a:chExt cx="2861161" cy="433859"/>
          </a:xfrm>
        </p:grpSpPr>
        <p:sp>
          <p:nvSpPr>
            <p:cNvPr id="56" name="Freeform 10">
              <a:extLst>
                <a:ext uri="{FF2B5EF4-FFF2-40B4-BE49-F238E27FC236}">
                  <a16:creationId xmlns:a16="http://schemas.microsoft.com/office/drawing/2014/main" id="{58385C6A-4FF8-42CF-9A95-AAA0B6E99E37}"/>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57" name="TextBox 11">
              <a:extLst>
                <a:ext uri="{FF2B5EF4-FFF2-40B4-BE49-F238E27FC236}">
                  <a16:creationId xmlns:a16="http://schemas.microsoft.com/office/drawing/2014/main" id="{67864083-00FA-4AB7-AB0E-B8EEAEFA72EA}"/>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54" name="Freeform 12">
            <a:extLst>
              <a:ext uri="{FF2B5EF4-FFF2-40B4-BE49-F238E27FC236}">
                <a16:creationId xmlns:a16="http://schemas.microsoft.com/office/drawing/2014/main" id="{F25C9F44-58E7-4204-A2C2-A782AF66AC6B}"/>
              </a:ext>
            </a:extLst>
          </p:cNvPr>
          <p:cNvSpPr/>
          <p:nvPr/>
        </p:nvSpPr>
        <p:spPr>
          <a:xfrm>
            <a:off x="939849" y="3502777"/>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7"/>
            <a:stretch>
              <a:fillRect/>
            </a:stretch>
          </a:blipFill>
        </p:spPr>
      </p:sp>
      <p:sp>
        <p:nvSpPr>
          <p:cNvPr id="58" name="TextBox 21">
            <a:extLst>
              <a:ext uri="{FF2B5EF4-FFF2-40B4-BE49-F238E27FC236}">
                <a16:creationId xmlns:a16="http://schemas.microsoft.com/office/drawing/2014/main" id="{6F8696AD-A494-4DBB-A78C-90B2BEA289E3}"/>
              </a:ext>
            </a:extLst>
          </p:cNvPr>
          <p:cNvSpPr txBox="1"/>
          <p:nvPr/>
        </p:nvSpPr>
        <p:spPr>
          <a:xfrm>
            <a:off x="2452798" y="3871341"/>
            <a:ext cx="10404364" cy="413831"/>
          </a:xfrm>
          <a:prstGeom prst="rect">
            <a:avLst/>
          </a:prstGeom>
        </p:spPr>
        <p:txBody>
          <a:bodyPr lIns="0" tIns="0" rIns="0" bIns="0" rtlCol="0" anchor="t">
            <a:spAutoFit/>
          </a:bodyPr>
          <a:lstStyle/>
          <a:p>
            <a:pPr algn="just">
              <a:lnSpc>
                <a:spcPts val="3499"/>
              </a:lnSpc>
            </a:pPr>
            <a:r>
              <a:rPr lang="en-US" sz="2499" b="1" i="1" dirty="0" err="1">
                <a:solidFill>
                  <a:schemeClr val="bg1"/>
                </a:solidFill>
                <a:latin typeface="DejaVu Serif Bold Italics"/>
                <a:ea typeface="DejaVu Serif Bold Italics"/>
                <a:cs typeface="DejaVu Serif Bold Italics"/>
                <a:sym typeface="DejaVu Serif Bold Italics"/>
              </a:rPr>
              <a:t>Câu</a:t>
            </a:r>
            <a:r>
              <a:rPr lang="en-US" sz="2499" b="1" i="1" dirty="0">
                <a:solidFill>
                  <a:schemeClr val="bg1"/>
                </a:solidFill>
                <a:latin typeface="DejaVu Serif Bold Italics"/>
                <a:ea typeface="DejaVu Serif Bold Italics"/>
                <a:cs typeface="DejaVu Serif Bold Italics"/>
                <a:sym typeface="DejaVu Serif Bold Italics"/>
              </a:rPr>
              <a:t> </a:t>
            </a:r>
            <a:r>
              <a:rPr lang="en-US" sz="2499" b="1" i="1" dirty="0" err="1">
                <a:solidFill>
                  <a:schemeClr val="bg1"/>
                </a:solidFill>
                <a:latin typeface="DejaVu Serif Bold Italics"/>
                <a:ea typeface="DejaVu Serif Bold Italics"/>
                <a:cs typeface="DejaVu Serif Bold Italics"/>
                <a:sym typeface="DejaVu Serif Bold Italics"/>
              </a:rPr>
              <a:t>hỏi</a:t>
            </a:r>
            <a:r>
              <a:rPr lang="en-US" sz="2499" b="1" i="1" dirty="0">
                <a:solidFill>
                  <a:schemeClr val="bg1"/>
                </a:solidFill>
                <a:latin typeface="DejaVu Serif Bold Italics"/>
                <a:ea typeface="DejaVu Serif Bold Italics"/>
                <a:cs typeface="DejaVu Serif Bold Italics"/>
                <a:sym typeface="DejaVu Serif Bold Italics"/>
              </a:rPr>
              <a:t> 1: </a:t>
            </a:r>
          </a:p>
        </p:txBody>
      </p:sp>
      <p:grpSp>
        <p:nvGrpSpPr>
          <p:cNvPr id="59" name="Group 9">
            <a:extLst>
              <a:ext uri="{FF2B5EF4-FFF2-40B4-BE49-F238E27FC236}">
                <a16:creationId xmlns:a16="http://schemas.microsoft.com/office/drawing/2014/main" id="{D49948B9-27A7-45DA-BA17-FD4CEAC2C598}"/>
              </a:ext>
            </a:extLst>
          </p:cNvPr>
          <p:cNvGrpSpPr/>
          <p:nvPr/>
        </p:nvGrpSpPr>
        <p:grpSpPr>
          <a:xfrm>
            <a:off x="686386" y="6336127"/>
            <a:ext cx="7741302" cy="2413686"/>
            <a:chOff x="0" y="0"/>
            <a:chExt cx="2861161" cy="433859"/>
          </a:xfrm>
        </p:grpSpPr>
        <p:sp>
          <p:nvSpPr>
            <p:cNvPr id="60" name="Freeform 10">
              <a:extLst>
                <a:ext uri="{FF2B5EF4-FFF2-40B4-BE49-F238E27FC236}">
                  <a16:creationId xmlns:a16="http://schemas.microsoft.com/office/drawing/2014/main" id="{4BC8EFD9-7553-4B51-B66D-2396D37ADBB2}"/>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61" name="TextBox 11">
              <a:extLst>
                <a:ext uri="{FF2B5EF4-FFF2-40B4-BE49-F238E27FC236}">
                  <a16:creationId xmlns:a16="http://schemas.microsoft.com/office/drawing/2014/main" id="{8ABA21A0-E60D-4600-AC99-AA4D5FDE2BFF}"/>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62" name="Freeform 12">
            <a:extLst>
              <a:ext uri="{FF2B5EF4-FFF2-40B4-BE49-F238E27FC236}">
                <a16:creationId xmlns:a16="http://schemas.microsoft.com/office/drawing/2014/main" id="{004F5220-8D43-4537-B3DD-B6CA4ADD19CC}"/>
              </a:ext>
            </a:extLst>
          </p:cNvPr>
          <p:cNvSpPr/>
          <p:nvPr/>
        </p:nvSpPr>
        <p:spPr>
          <a:xfrm>
            <a:off x="985537" y="6581711"/>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7"/>
            <a:stretch>
              <a:fillRect/>
            </a:stretch>
          </a:blipFill>
        </p:spPr>
      </p:sp>
      <p:sp>
        <p:nvSpPr>
          <p:cNvPr id="63" name="TextBox 21">
            <a:extLst>
              <a:ext uri="{FF2B5EF4-FFF2-40B4-BE49-F238E27FC236}">
                <a16:creationId xmlns:a16="http://schemas.microsoft.com/office/drawing/2014/main" id="{B808DBA2-C6E8-45C4-9480-4AF772D3508A}"/>
              </a:ext>
            </a:extLst>
          </p:cNvPr>
          <p:cNvSpPr txBox="1"/>
          <p:nvPr/>
        </p:nvSpPr>
        <p:spPr>
          <a:xfrm>
            <a:off x="2498486" y="6950275"/>
            <a:ext cx="10404364" cy="413831"/>
          </a:xfrm>
          <a:prstGeom prst="rect">
            <a:avLst/>
          </a:prstGeom>
        </p:spPr>
        <p:txBody>
          <a:bodyPr lIns="0" tIns="0" rIns="0" bIns="0" rtlCol="0" anchor="t">
            <a:spAutoFit/>
          </a:bodyPr>
          <a:lstStyle/>
          <a:p>
            <a:pPr algn="just">
              <a:lnSpc>
                <a:spcPts val="3499"/>
              </a:lnSpc>
            </a:pPr>
            <a:r>
              <a:rPr lang="en-US" sz="2499" b="1" i="1" dirty="0" err="1">
                <a:solidFill>
                  <a:schemeClr val="bg1"/>
                </a:solidFill>
                <a:latin typeface="DejaVu Serif Bold Italics"/>
                <a:ea typeface="DejaVu Serif Bold Italics"/>
                <a:cs typeface="DejaVu Serif Bold Italics"/>
                <a:sym typeface="DejaVu Serif Bold Italics"/>
              </a:rPr>
              <a:t>Câu</a:t>
            </a:r>
            <a:r>
              <a:rPr lang="en-US" sz="2499" b="1" i="1" dirty="0">
                <a:solidFill>
                  <a:schemeClr val="bg1"/>
                </a:solidFill>
                <a:latin typeface="DejaVu Serif Bold Italics"/>
                <a:ea typeface="DejaVu Serif Bold Italics"/>
                <a:cs typeface="DejaVu Serif Bold Italics"/>
                <a:sym typeface="DejaVu Serif Bold Italics"/>
              </a:rPr>
              <a:t> </a:t>
            </a:r>
            <a:r>
              <a:rPr lang="en-US" sz="2499" b="1" i="1" dirty="0" err="1">
                <a:solidFill>
                  <a:schemeClr val="bg1"/>
                </a:solidFill>
                <a:latin typeface="DejaVu Serif Bold Italics"/>
                <a:ea typeface="DejaVu Serif Bold Italics"/>
                <a:cs typeface="DejaVu Serif Bold Italics"/>
                <a:sym typeface="DejaVu Serif Bold Italics"/>
              </a:rPr>
              <a:t>hỏi</a:t>
            </a:r>
            <a:r>
              <a:rPr lang="en-US" sz="2499" b="1" i="1" dirty="0">
                <a:solidFill>
                  <a:schemeClr val="bg1"/>
                </a:solidFill>
                <a:latin typeface="DejaVu Serif Bold Italics"/>
                <a:ea typeface="DejaVu Serif Bold Italics"/>
                <a:cs typeface="DejaVu Serif Bold Italics"/>
                <a:sym typeface="DejaVu Serif Bold Italics"/>
              </a:rPr>
              <a:t> 1: </a:t>
            </a:r>
          </a:p>
        </p:txBody>
      </p:sp>
      <p:grpSp>
        <p:nvGrpSpPr>
          <p:cNvPr id="67" name="Group 9">
            <a:extLst>
              <a:ext uri="{FF2B5EF4-FFF2-40B4-BE49-F238E27FC236}">
                <a16:creationId xmlns:a16="http://schemas.microsoft.com/office/drawing/2014/main" id="{E8BE7CFA-FBA3-4A33-92F4-A210FC9F3E85}"/>
              </a:ext>
            </a:extLst>
          </p:cNvPr>
          <p:cNvGrpSpPr/>
          <p:nvPr/>
        </p:nvGrpSpPr>
        <p:grpSpPr>
          <a:xfrm>
            <a:off x="9781971" y="6214090"/>
            <a:ext cx="7741302" cy="2413686"/>
            <a:chOff x="0" y="0"/>
            <a:chExt cx="2861161" cy="433859"/>
          </a:xfrm>
        </p:grpSpPr>
        <p:sp>
          <p:nvSpPr>
            <p:cNvPr id="68" name="Freeform 10">
              <a:extLst>
                <a:ext uri="{FF2B5EF4-FFF2-40B4-BE49-F238E27FC236}">
                  <a16:creationId xmlns:a16="http://schemas.microsoft.com/office/drawing/2014/main" id="{96E6F7E7-FB72-4B8F-BBA3-35FEDF66F500}"/>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69" name="TextBox 11">
              <a:extLst>
                <a:ext uri="{FF2B5EF4-FFF2-40B4-BE49-F238E27FC236}">
                  <a16:creationId xmlns:a16="http://schemas.microsoft.com/office/drawing/2014/main" id="{9A9B55B8-9556-4067-A15A-D179C69AE183}"/>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70" name="Freeform 12">
            <a:extLst>
              <a:ext uri="{FF2B5EF4-FFF2-40B4-BE49-F238E27FC236}">
                <a16:creationId xmlns:a16="http://schemas.microsoft.com/office/drawing/2014/main" id="{23F62F54-8332-47CF-9AC3-6643E46B3CB4}"/>
              </a:ext>
            </a:extLst>
          </p:cNvPr>
          <p:cNvSpPr/>
          <p:nvPr/>
        </p:nvSpPr>
        <p:spPr>
          <a:xfrm>
            <a:off x="10081122" y="6459674"/>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7"/>
            <a:stretch>
              <a:fillRect/>
            </a:stretch>
          </a:blipFill>
        </p:spPr>
      </p:sp>
      <p:sp>
        <p:nvSpPr>
          <p:cNvPr id="71" name="TextBox 21">
            <a:extLst>
              <a:ext uri="{FF2B5EF4-FFF2-40B4-BE49-F238E27FC236}">
                <a16:creationId xmlns:a16="http://schemas.microsoft.com/office/drawing/2014/main" id="{3831699B-0E10-42A1-B432-31F616D98752}"/>
              </a:ext>
            </a:extLst>
          </p:cNvPr>
          <p:cNvSpPr txBox="1"/>
          <p:nvPr/>
        </p:nvSpPr>
        <p:spPr>
          <a:xfrm>
            <a:off x="11594071" y="6828238"/>
            <a:ext cx="10404364" cy="413831"/>
          </a:xfrm>
          <a:prstGeom prst="rect">
            <a:avLst/>
          </a:prstGeom>
        </p:spPr>
        <p:txBody>
          <a:bodyPr lIns="0" tIns="0" rIns="0" bIns="0" rtlCol="0" anchor="t">
            <a:spAutoFit/>
          </a:bodyPr>
          <a:lstStyle/>
          <a:p>
            <a:pPr algn="just">
              <a:lnSpc>
                <a:spcPts val="3499"/>
              </a:lnSpc>
            </a:pPr>
            <a:r>
              <a:rPr lang="en-US" sz="2499" b="1" i="1" dirty="0" err="1">
                <a:solidFill>
                  <a:schemeClr val="bg1"/>
                </a:solidFill>
                <a:latin typeface="DejaVu Serif Bold Italics"/>
                <a:ea typeface="DejaVu Serif Bold Italics"/>
                <a:cs typeface="DejaVu Serif Bold Italics"/>
                <a:sym typeface="DejaVu Serif Bold Italics"/>
              </a:rPr>
              <a:t>Câu</a:t>
            </a:r>
            <a:r>
              <a:rPr lang="en-US" sz="2499" b="1" i="1" dirty="0">
                <a:solidFill>
                  <a:schemeClr val="bg1"/>
                </a:solidFill>
                <a:latin typeface="DejaVu Serif Bold Italics"/>
                <a:ea typeface="DejaVu Serif Bold Italics"/>
                <a:cs typeface="DejaVu Serif Bold Italics"/>
                <a:sym typeface="DejaVu Serif Bold Italics"/>
              </a:rPr>
              <a:t> </a:t>
            </a:r>
            <a:r>
              <a:rPr lang="en-US" sz="2499" b="1" i="1" dirty="0" err="1">
                <a:solidFill>
                  <a:schemeClr val="bg1"/>
                </a:solidFill>
                <a:latin typeface="DejaVu Serif Bold Italics"/>
                <a:ea typeface="DejaVu Serif Bold Italics"/>
                <a:cs typeface="DejaVu Serif Bold Italics"/>
                <a:sym typeface="DejaVu Serif Bold Italics"/>
              </a:rPr>
              <a:t>hỏi</a:t>
            </a:r>
            <a:r>
              <a:rPr lang="en-US" sz="2499" b="1" i="1" dirty="0">
                <a:solidFill>
                  <a:schemeClr val="bg1"/>
                </a:solidFill>
                <a:latin typeface="DejaVu Serif Bold Italics"/>
                <a:ea typeface="DejaVu Serif Bold Italics"/>
                <a:cs typeface="DejaVu Serif Bold Italics"/>
                <a:sym typeface="DejaVu Serif Bold Italics"/>
              </a:rPr>
              <a:t> 1: </a:t>
            </a:r>
          </a:p>
        </p:txBody>
      </p:sp>
      <p:grpSp>
        <p:nvGrpSpPr>
          <p:cNvPr id="72" name="Group 9">
            <a:extLst>
              <a:ext uri="{FF2B5EF4-FFF2-40B4-BE49-F238E27FC236}">
                <a16:creationId xmlns:a16="http://schemas.microsoft.com/office/drawing/2014/main" id="{68B10540-6114-49FC-8140-940BD2A06F91}"/>
              </a:ext>
            </a:extLst>
          </p:cNvPr>
          <p:cNvGrpSpPr/>
          <p:nvPr/>
        </p:nvGrpSpPr>
        <p:grpSpPr>
          <a:xfrm>
            <a:off x="9781971" y="3220350"/>
            <a:ext cx="7741302" cy="2413686"/>
            <a:chOff x="0" y="0"/>
            <a:chExt cx="2861161" cy="433859"/>
          </a:xfrm>
        </p:grpSpPr>
        <p:sp>
          <p:nvSpPr>
            <p:cNvPr id="73" name="Freeform 10">
              <a:extLst>
                <a:ext uri="{FF2B5EF4-FFF2-40B4-BE49-F238E27FC236}">
                  <a16:creationId xmlns:a16="http://schemas.microsoft.com/office/drawing/2014/main" id="{97E3C3DF-797E-4847-9C9D-BA461B76A347}"/>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74" name="TextBox 11">
              <a:extLst>
                <a:ext uri="{FF2B5EF4-FFF2-40B4-BE49-F238E27FC236}">
                  <a16:creationId xmlns:a16="http://schemas.microsoft.com/office/drawing/2014/main" id="{8AAFFD39-469B-43D8-9EA0-1D63482D398C}"/>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75" name="Freeform 12">
            <a:extLst>
              <a:ext uri="{FF2B5EF4-FFF2-40B4-BE49-F238E27FC236}">
                <a16:creationId xmlns:a16="http://schemas.microsoft.com/office/drawing/2014/main" id="{BF4BD30E-D7C0-4A5A-B1FA-E9CF6F6BB386}"/>
              </a:ext>
            </a:extLst>
          </p:cNvPr>
          <p:cNvSpPr/>
          <p:nvPr/>
        </p:nvSpPr>
        <p:spPr>
          <a:xfrm>
            <a:off x="10081122" y="3465934"/>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7"/>
            <a:stretch>
              <a:fillRect/>
            </a:stretch>
          </a:blipFill>
        </p:spPr>
      </p:sp>
      <p:sp>
        <p:nvSpPr>
          <p:cNvPr id="76" name="TextBox 21">
            <a:extLst>
              <a:ext uri="{FF2B5EF4-FFF2-40B4-BE49-F238E27FC236}">
                <a16:creationId xmlns:a16="http://schemas.microsoft.com/office/drawing/2014/main" id="{89B65E3C-4006-4BB6-87F5-34191FD0E836}"/>
              </a:ext>
            </a:extLst>
          </p:cNvPr>
          <p:cNvSpPr txBox="1"/>
          <p:nvPr/>
        </p:nvSpPr>
        <p:spPr>
          <a:xfrm>
            <a:off x="11594071" y="3834498"/>
            <a:ext cx="10404364" cy="413831"/>
          </a:xfrm>
          <a:prstGeom prst="rect">
            <a:avLst/>
          </a:prstGeom>
        </p:spPr>
        <p:txBody>
          <a:bodyPr lIns="0" tIns="0" rIns="0" bIns="0" rtlCol="0" anchor="t">
            <a:spAutoFit/>
          </a:bodyPr>
          <a:lstStyle/>
          <a:p>
            <a:pPr algn="just">
              <a:lnSpc>
                <a:spcPts val="3499"/>
              </a:lnSpc>
            </a:pPr>
            <a:r>
              <a:rPr lang="en-US" sz="2499" b="1" i="1" dirty="0" err="1">
                <a:solidFill>
                  <a:schemeClr val="bg1"/>
                </a:solidFill>
                <a:latin typeface="DejaVu Serif Bold Italics"/>
                <a:ea typeface="DejaVu Serif Bold Italics"/>
                <a:cs typeface="DejaVu Serif Bold Italics"/>
                <a:sym typeface="DejaVu Serif Bold Italics"/>
              </a:rPr>
              <a:t>Câu</a:t>
            </a:r>
            <a:r>
              <a:rPr lang="en-US" sz="2499" b="1" i="1" dirty="0">
                <a:solidFill>
                  <a:schemeClr val="bg1"/>
                </a:solidFill>
                <a:latin typeface="DejaVu Serif Bold Italics"/>
                <a:ea typeface="DejaVu Serif Bold Italics"/>
                <a:cs typeface="DejaVu Serif Bold Italics"/>
                <a:sym typeface="DejaVu Serif Bold Italics"/>
              </a:rPr>
              <a:t> </a:t>
            </a:r>
            <a:r>
              <a:rPr lang="en-US" sz="2499" b="1" i="1" dirty="0" err="1">
                <a:solidFill>
                  <a:schemeClr val="bg1"/>
                </a:solidFill>
                <a:latin typeface="DejaVu Serif Bold Italics"/>
                <a:ea typeface="DejaVu Serif Bold Italics"/>
                <a:cs typeface="DejaVu Serif Bold Italics"/>
                <a:sym typeface="DejaVu Serif Bold Italics"/>
              </a:rPr>
              <a:t>hỏi</a:t>
            </a:r>
            <a:r>
              <a:rPr lang="en-US" sz="2499" b="1" i="1" dirty="0">
                <a:solidFill>
                  <a:schemeClr val="bg1"/>
                </a:solidFill>
                <a:latin typeface="DejaVu Serif Bold Italics"/>
                <a:ea typeface="DejaVu Serif Bold Italics"/>
                <a:cs typeface="DejaVu Serif Bold Italics"/>
                <a:sym typeface="DejaVu Serif Bold Italics"/>
              </a:rPr>
              <a:t> 1: </a:t>
            </a:r>
          </a:p>
        </p:txBody>
      </p:sp>
    </p:spTree>
    <p:extLst>
      <p:ext uri="{BB962C8B-B14F-4D97-AF65-F5344CB8AC3E}">
        <p14:creationId xmlns:p14="http://schemas.microsoft.com/office/powerpoint/2010/main" val="3741520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8975" y="-1905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4763" y="5143500"/>
            <a:ext cx="18297525" cy="7319010"/>
          </a:xfrm>
          <a:custGeom>
            <a:avLst/>
            <a:gdLst/>
            <a:ahLst/>
            <a:cxnLst/>
            <a:rect l="l" t="t" r="r" b="b"/>
            <a:pathLst>
              <a:path w="18297525" h="7319010">
                <a:moveTo>
                  <a:pt x="0" y="0"/>
                </a:moveTo>
                <a:lnTo>
                  <a:pt x="18297526" y="0"/>
                </a:lnTo>
                <a:lnTo>
                  <a:pt x="18297526" y="7319010"/>
                </a:lnTo>
                <a:lnTo>
                  <a:pt x="0" y="7319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85008" y="4869281"/>
            <a:ext cx="15430500" cy="6461522"/>
            <a:chOff x="0" y="0"/>
            <a:chExt cx="20574000" cy="8615362"/>
          </a:xfrm>
        </p:grpSpPr>
        <p:sp>
          <p:nvSpPr>
            <p:cNvPr id="7" name="Freeform 7"/>
            <p:cNvSpPr/>
            <p:nvPr/>
          </p:nvSpPr>
          <p:spPr>
            <a:xfrm flipH="1">
              <a:off x="0" y="0"/>
              <a:ext cx="20574000" cy="8615426"/>
            </a:xfrm>
            <a:custGeom>
              <a:avLst/>
              <a:gdLst/>
              <a:ahLst/>
              <a:cxnLst/>
              <a:rect l="l" t="t" r="r" b="b"/>
              <a:pathLst>
                <a:path w="20574000" h="8615426">
                  <a:moveTo>
                    <a:pt x="20574000" y="0"/>
                  </a:moveTo>
                  <a:lnTo>
                    <a:pt x="0" y="0"/>
                  </a:lnTo>
                  <a:lnTo>
                    <a:pt x="0" y="8615426"/>
                  </a:lnTo>
                  <a:lnTo>
                    <a:pt x="20574000" y="8615426"/>
                  </a:lnTo>
                  <a:lnTo>
                    <a:pt x="20574000" y="0"/>
                  </a:lnTo>
                  <a:close/>
                </a:path>
              </a:pathLst>
            </a:custGeom>
            <a:blipFill>
              <a:blip r:embed="rId4">
                <a:alphaModFix amt="15000"/>
              </a:blip>
              <a:stretch>
                <a:fillRect/>
              </a:stretch>
            </a:blipFill>
          </p:spPr>
        </p:sp>
      </p:grpSp>
      <p:sp>
        <p:nvSpPr>
          <p:cNvPr id="8" name="Freeform 8"/>
          <p:cNvSpPr/>
          <p:nvPr/>
        </p:nvSpPr>
        <p:spPr>
          <a:xfrm>
            <a:off x="13368759" y="651069"/>
            <a:ext cx="7293498" cy="7031624"/>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5">
              <a:alphaModFix amt="13000"/>
              <a:extLst>
                <a:ext uri="{96DAC541-7B7A-43D3-8B79-37D633B846F1}">
                  <asvg:svgBlip xmlns:asvg="http://schemas.microsoft.com/office/drawing/2016/SVG/main" r:embed="rId6"/>
                </a:ext>
              </a:extLst>
            </a:blip>
            <a:stretch>
              <a:fillRect t="-1862" b="-1862"/>
            </a:stretch>
          </a:blipFill>
        </p:spPr>
      </p:sp>
      <p:sp>
        <p:nvSpPr>
          <p:cNvPr id="9" name="Freeform 9"/>
          <p:cNvSpPr/>
          <p:nvPr/>
        </p:nvSpPr>
        <p:spPr>
          <a:xfrm>
            <a:off x="-1767999" y="-1245431"/>
            <a:ext cx="6706014" cy="5412312"/>
          </a:xfrm>
          <a:custGeom>
            <a:avLst/>
            <a:gdLst/>
            <a:ahLst/>
            <a:cxnLst/>
            <a:rect l="l" t="t" r="r" b="b"/>
            <a:pathLst>
              <a:path w="6706014" h="5412312">
                <a:moveTo>
                  <a:pt x="0" y="0"/>
                </a:moveTo>
                <a:lnTo>
                  <a:pt x="6706014" y="0"/>
                </a:lnTo>
                <a:lnTo>
                  <a:pt x="6706014" y="5412312"/>
                </a:lnTo>
                <a:lnTo>
                  <a:pt x="0" y="5412312"/>
                </a:lnTo>
                <a:lnTo>
                  <a:pt x="0" y="0"/>
                </a:lnTo>
                <a:close/>
              </a:path>
            </a:pathLst>
          </a:custGeom>
          <a:blipFill>
            <a:blip r:embed="rId7"/>
            <a:stretch>
              <a:fillRect/>
            </a:stretch>
          </a:blipFill>
        </p:spPr>
      </p:sp>
      <p:sp>
        <p:nvSpPr>
          <p:cNvPr id="10" name="Freeform 10"/>
          <p:cNvSpPr/>
          <p:nvPr/>
        </p:nvSpPr>
        <p:spPr>
          <a:xfrm>
            <a:off x="-190983" y="5247759"/>
            <a:ext cx="5128998" cy="5039241"/>
          </a:xfrm>
          <a:custGeom>
            <a:avLst/>
            <a:gdLst/>
            <a:ahLst/>
            <a:cxnLst/>
            <a:rect l="l" t="t" r="r" b="b"/>
            <a:pathLst>
              <a:path w="5128998" h="5039241">
                <a:moveTo>
                  <a:pt x="0" y="0"/>
                </a:moveTo>
                <a:lnTo>
                  <a:pt x="5128998" y="0"/>
                </a:lnTo>
                <a:lnTo>
                  <a:pt x="5128998" y="5039241"/>
                </a:lnTo>
                <a:lnTo>
                  <a:pt x="0" y="5039241"/>
                </a:lnTo>
                <a:lnTo>
                  <a:pt x="0" y="0"/>
                </a:lnTo>
                <a:close/>
              </a:path>
            </a:pathLst>
          </a:custGeom>
          <a:blipFill>
            <a:blip r:embed="rId8"/>
            <a:stretch>
              <a:fillRect/>
            </a:stretch>
          </a:blipFill>
        </p:spPr>
      </p:sp>
      <p:sp>
        <p:nvSpPr>
          <p:cNvPr id="11" name="TextBox 11"/>
          <p:cNvSpPr txBox="1"/>
          <p:nvPr/>
        </p:nvSpPr>
        <p:spPr>
          <a:xfrm>
            <a:off x="6246813" y="3176105"/>
            <a:ext cx="5794375" cy="2638425"/>
          </a:xfrm>
          <a:prstGeom prst="rect">
            <a:avLst/>
          </a:prstGeom>
        </p:spPr>
        <p:txBody>
          <a:bodyPr lIns="0" tIns="0" rIns="0" bIns="0" rtlCol="0" anchor="t">
            <a:spAutoFit/>
          </a:bodyPr>
          <a:lstStyle/>
          <a:p>
            <a:pPr algn="ctr">
              <a:lnSpc>
                <a:spcPts val="12599"/>
              </a:lnSpc>
            </a:pPr>
            <a:r>
              <a:rPr lang="en-US" sz="9000" b="1">
                <a:solidFill>
                  <a:srgbClr val="C82127"/>
                </a:solidFill>
                <a:latin typeface="Noto Sans Bold"/>
                <a:ea typeface="Noto Sans Bold"/>
                <a:cs typeface="Noto Sans Bold"/>
                <a:sym typeface="Noto Sans Bold"/>
              </a:rPr>
              <a:t>CẢM ƠN </a:t>
            </a:r>
          </a:p>
          <a:p>
            <a:pPr algn="ctr">
              <a:lnSpc>
                <a:spcPts val="8400"/>
              </a:lnSpc>
            </a:pPr>
            <a:r>
              <a:rPr lang="en-US" sz="6000" b="1">
                <a:solidFill>
                  <a:srgbClr val="C82127"/>
                </a:solidFill>
                <a:latin typeface="Noto Sans Bold"/>
                <a:ea typeface="Noto Sans Bold"/>
                <a:cs typeface="Noto Sans Bold"/>
                <a:sym typeface="Noto Sans Bold"/>
              </a:rPr>
              <a:t>ĐÃ LẮNG NGHE</a:t>
            </a:r>
          </a:p>
        </p:txBody>
      </p:sp>
      <p:sp>
        <p:nvSpPr>
          <p:cNvPr id="12" name="Freeform 12"/>
          <p:cNvSpPr/>
          <p:nvPr/>
        </p:nvSpPr>
        <p:spPr>
          <a:xfrm>
            <a:off x="11367016" y="9091867"/>
            <a:ext cx="8093904" cy="2063946"/>
          </a:xfrm>
          <a:custGeom>
            <a:avLst/>
            <a:gdLst/>
            <a:ahLst/>
            <a:cxnLst/>
            <a:rect l="l" t="t" r="r" b="b"/>
            <a:pathLst>
              <a:path w="8093904" h="2063946">
                <a:moveTo>
                  <a:pt x="0" y="0"/>
                </a:moveTo>
                <a:lnTo>
                  <a:pt x="8093904" y="0"/>
                </a:lnTo>
                <a:lnTo>
                  <a:pt x="8093904" y="2063946"/>
                </a:lnTo>
                <a:lnTo>
                  <a:pt x="0" y="2063946"/>
                </a:lnTo>
                <a:lnTo>
                  <a:pt x="0" y="0"/>
                </a:lnTo>
                <a:close/>
              </a:path>
            </a:pathLst>
          </a:custGeom>
          <a:blipFill>
            <a:blip r:embed="rId9">
              <a:alphaModFix amt="58000"/>
            </a:blip>
            <a:stretch>
              <a:fillRect/>
            </a:stretch>
          </a:blipFill>
        </p:spPr>
      </p:sp>
      <p:sp>
        <p:nvSpPr>
          <p:cNvPr id="13" name="Freeform 13"/>
          <p:cNvSpPr/>
          <p:nvPr/>
        </p:nvSpPr>
        <p:spPr>
          <a:xfrm>
            <a:off x="11367016" y="2638271"/>
            <a:ext cx="6317534" cy="7648729"/>
          </a:xfrm>
          <a:custGeom>
            <a:avLst/>
            <a:gdLst/>
            <a:ahLst/>
            <a:cxnLst/>
            <a:rect l="l" t="t" r="r" b="b"/>
            <a:pathLst>
              <a:path w="6317534" h="7648729">
                <a:moveTo>
                  <a:pt x="0" y="0"/>
                </a:moveTo>
                <a:lnTo>
                  <a:pt x="6317534" y="0"/>
                </a:lnTo>
                <a:lnTo>
                  <a:pt x="6317534" y="7648729"/>
                </a:lnTo>
                <a:lnTo>
                  <a:pt x="0" y="7648729"/>
                </a:lnTo>
                <a:lnTo>
                  <a:pt x="0" y="0"/>
                </a:lnTo>
                <a:close/>
              </a:path>
            </a:pathLst>
          </a:custGeom>
          <a:blipFill>
            <a:blip r:embed="rId10"/>
            <a:stretch>
              <a:fillRect/>
            </a:stretch>
          </a:blipFill>
        </p:spPr>
      </p:sp>
      <p:sp>
        <p:nvSpPr>
          <p:cNvPr id="14" name="TextBox 14"/>
          <p:cNvSpPr txBox="1"/>
          <p:nvPr/>
        </p:nvSpPr>
        <p:spPr>
          <a:xfrm>
            <a:off x="6445108" y="379448"/>
            <a:ext cx="6206252" cy="623570"/>
          </a:xfrm>
          <a:prstGeom prst="rect">
            <a:avLst/>
          </a:prstGeom>
        </p:spPr>
        <p:txBody>
          <a:bodyPr lIns="0" tIns="0" rIns="0" bIns="0" rtlCol="0" anchor="t">
            <a:spAutoFit/>
          </a:bodyPr>
          <a:lstStyle/>
          <a:p>
            <a:pPr algn="ctr">
              <a:lnSpc>
                <a:spcPts val="4900"/>
              </a:lnSpc>
            </a:pPr>
            <a:r>
              <a:rPr lang="en-US" sz="3500" b="1">
                <a:solidFill>
                  <a:srgbClr val="B80000"/>
                </a:solidFill>
                <a:latin typeface="DejaVu Serif Bold"/>
                <a:ea typeface="DejaVu Serif Bold"/>
                <a:cs typeface="DejaVu Serif Bold"/>
                <a:sym typeface="DejaVu Serif Bold"/>
              </a:rPr>
              <a:t>TRƯỜNG ĐẠI HỌC VINH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6" name="Group 6"/>
          <p:cNvGrpSpPr/>
          <p:nvPr/>
        </p:nvGrpSpPr>
        <p:grpSpPr>
          <a:xfrm>
            <a:off x="1585008" y="4869281"/>
            <a:ext cx="15430500" cy="6461522"/>
            <a:chOff x="0" y="0"/>
            <a:chExt cx="20574000" cy="8615362"/>
          </a:xfrm>
        </p:grpSpPr>
        <p:sp>
          <p:nvSpPr>
            <p:cNvPr id="7" name="Freeform 7"/>
            <p:cNvSpPr/>
            <p:nvPr/>
          </p:nvSpPr>
          <p:spPr>
            <a:xfrm flipH="1">
              <a:off x="0" y="0"/>
              <a:ext cx="20574000" cy="8615426"/>
            </a:xfrm>
            <a:custGeom>
              <a:avLst/>
              <a:gdLst/>
              <a:ahLst/>
              <a:cxnLst/>
              <a:rect l="l" t="t" r="r" b="b"/>
              <a:pathLst>
                <a:path w="20574000" h="8615426">
                  <a:moveTo>
                    <a:pt x="20574000" y="0"/>
                  </a:moveTo>
                  <a:lnTo>
                    <a:pt x="0" y="0"/>
                  </a:lnTo>
                  <a:lnTo>
                    <a:pt x="0" y="8615426"/>
                  </a:lnTo>
                  <a:lnTo>
                    <a:pt x="20574000" y="8615426"/>
                  </a:lnTo>
                  <a:lnTo>
                    <a:pt x="20574000" y="0"/>
                  </a:lnTo>
                  <a:close/>
                </a:path>
              </a:pathLst>
            </a:custGeom>
            <a:blipFill>
              <a:blip r:embed="rId2"/>
              <a:stretch>
                <a:fillRect/>
              </a:stretch>
            </a:blipFill>
          </p:spPr>
        </p:sp>
      </p:grpSp>
      <p:sp>
        <p:nvSpPr>
          <p:cNvPr id="5" name="Freeform 5"/>
          <p:cNvSpPr/>
          <p:nvPr/>
        </p:nvSpPr>
        <p:spPr>
          <a:xfrm>
            <a:off x="-4763" y="5292090"/>
            <a:ext cx="18297525" cy="7319010"/>
          </a:xfrm>
          <a:custGeom>
            <a:avLst/>
            <a:gdLst/>
            <a:ahLst/>
            <a:cxnLst/>
            <a:rect l="l" t="t" r="r" b="b"/>
            <a:pathLst>
              <a:path w="18297525" h="7319010">
                <a:moveTo>
                  <a:pt x="0" y="0"/>
                </a:moveTo>
                <a:lnTo>
                  <a:pt x="18297526" y="0"/>
                </a:lnTo>
                <a:lnTo>
                  <a:pt x="18297526" y="7319010"/>
                </a:lnTo>
                <a:lnTo>
                  <a:pt x="0" y="73190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dirty="0"/>
          </a:p>
        </p:txBody>
      </p:sp>
      <p:sp>
        <p:nvSpPr>
          <p:cNvPr id="8" name="Freeform 8"/>
          <p:cNvSpPr/>
          <p:nvPr/>
        </p:nvSpPr>
        <p:spPr>
          <a:xfrm>
            <a:off x="13368759" y="651069"/>
            <a:ext cx="7293498" cy="7031624"/>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5">
              <a:alphaModFix amt="13000"/>
              <a:extLst>
                <a:ext uri="{96DAC541-7B7A-43D3-8B79-37D633B846F1}">
                  <asvg:svgBlip xmlns:asvg="http://schemas.microsoft.com/office/drawing/2016/SVG/main" r:embed="rId6"/>
                </a:ext>
              </a:extLst>
            </a:blip>
            <a:stretch>
              <a:fillRect t="-1862" b="-1862"/>
            </a:stretch>
          </a:blipFill>
        </p:spPr>
      </p:sp>
      <p:sp>
        <p:nvSpPr>
          <p:cNvPr id="9" name="Freeform 9"/>
          <p:cNvSpPr/>
          <p:nvPr/>
        </p:nvSpPr>
        <p:spPr>
          <a:xfrm>
            <a:off x="1585008" y="874430"/>
            <a:ext cx="4638960" cy="5574086"/>
          </a:xfrm>
          <a:custGeom>
            <a:avLst/>
            <a:gdLst/>
            <a:ahLst/>
            <a:cxnLst/>
            <a:rect l="l" t="t" r="r" b="b"/>
            <a:pathLst>
              <a:path w="4638960" h="5574086">
                <a:moveTo>
                  <a:pt x="0" y="0"/>
                </a:moveTo>
                <a:lnTo>
                  <a:pt x="4638960" y="0"/>
                </a:lnTo>
                <a:lnTo>
                  <a:pt x="4638960" y="5574086"/>
                </a:lnTo>
                <a:lnTo>
                  <a:pt x="0" y="5574086"/>
                </a:lnTo>
                <a:lnTo>
                  <a:pt x="0" y="0"/>
                </a:lnTo>
                <a:close/>
              </a:path>
            </a:pathLst>
          </a:custGeom>
          <a:blipFill>
            <a:blip r:embed="rId7"/>
            <a:stretch>
              <a:fillRect/>
            </a:stretch>
          </a:blipFill>
        </p:spPr>
      </p:sp>
      <p:sp>
        <p:nvSpPr>
          <p:cNvPr id="10" name="Freeform 10"/>
          <p:cNvSpPr/>
          <p:nvPr/>
        </p:nvSpPr>
        <p:spPr>
          <a:xfrm>
            <a:off x="-1767999" y="-1245431"/>
            <a:ext cx="6706014" cy="5412312"/>
          </a:xfrm>
          <a:custGeom>
            <a:avLst/>
            <a:gdLst/>
            <a:ahLst/>
            <a:cxnLst/>
            <a:rect l="l" t="t" r="r" b="b"/>
            <a:pathLst>
              <a:path w="6706014" h="5412312">
                <a:moveTo>
                  <a:pt x="0" y="0"/>
                </a:moveTo>
                <a:lnTo>
                  <a:pt x="6706014" y="0"/>
                </a:lnTo>
                <a:lnTo>
                  <a:pt x="6706014" y="5412312"/>
                </a:lnTo>
                <a:lnTo>
                  <a:pt x="0" y="5412312"/>
                </a:lnTo>
                <a:lnTo>
                  <a:pt x="0" y="0"/>
                </a:lnTo>
                <a:close/>
              </a:path>
            </a:pathLst>
          </a:custGeom>
          <a:blipFill>
            <a:blip r:embed="rId8"/>
            <a:stretch>
              <a:fillRect/>
            </a:stretch>
          </a:blipFill>
        </p:spPr>
      </p:sp>
      <p:sp>
        <p:nvSpPr>
          <p:cNvPr id="11" name="Freeform 11"/>
          <p:cNvSpPr/>
          <p:nvPr/>
        </p:nvSpPr>
        <p:spPr>
          <a:xfrm>
            <a:off x="-167537" y="5271938"/>
            <a:ext cx="5128998" cy="5039241"/>
          </a:xfrm>
          <a:custGeom>
            <a:avLst/>
            <a:gdLst/>
            <a:ahLst/>
            <a:cxnLst/>
            <a:rect l="l" t="t" r="r" b="b"/>
            <a:pathLst>
              <a:path w="5128998" h="5039241">
                <a:moveTo>
                  <a:pt x="0" y="0"/>
                </a:moveTo>
                <a:lnTo>
                  <a:pt x="5128998" y="0"/>
                </a:lnTo>
                <a:lnTo>
                  <a:pt x="5128998" y="5039241"/>
                </a:lnTo>
                <a:lnTo>
                  <a:pt x="0" y="5039241"/>
                </a:lnTo>
                <a:lnTo>
                  <a:pt x="0" y="0"/>
                </a:lnTo>
                <a:close/>
              </a:path>
            </a:pathLst>
          </a:custGeom>
          <a:blipFill>
            <a:blip r:embed="rId9"/>
            <a:stretch>
              <a:fillRect/>
            </a:stretch>
          </a:blipFill>
        </p:spPr>
      </p:sp>
      <p:sp>
        <p:nvSpPr>
          <p:cNvPr id="16" name="TextBox 16"/>
          <p:cNvSpPr txBox="1"/>
          <p:nvPr/>
        </p:nvSpPr>
        <p:spPr>
          <a:xfrm>
            <a:off x="6445108" y="379448"/>
            <a:ext cx="6206252" cy="623570"/>
          </a:xfrm>
          <a:prstGeom prst="rect">
            <a:avLst/>
          </a:prstGeom>
        </p:spPr>
        <p:txBody>
          <a:bodyPr lIns="0" tIns="0" rIns="0" bIns="0" rtlCol="0" anchor="t">
            <a:spAutoFit/>
          </a:bodyPr>
          <a:lstStyle/>
          <a:p>
            <a:pPr algn="ctr">
              <a:lnSpc>
                <a:spcPts val="4900"/>
              </a:lnSpc>
            </a:pPr>
            <a:r>
              <a:rPr lang="en-US" sz="3500" b="1" dirty="0">
                <a:solidFill>
                  <a:srgbClr val="B80000"/>
                </a:solidFill>
                <a:latin typeface="DejaVu Serif Bold"/>
                <a:ea typeface="DejaVu Serif Bold"/>
                <a:cs typeface="DejaVu Serif Bold"/>
                <a:sym typeface="DejaVu Serif Bold"/>
              </a:rPr>
              <a:t>TRƯỜNG ĐẠI HỌC VINH</a:t>
            </a:r>
          </a:p>
        </p:txBody>
      </p:sp>
      <p:sp>
        <p:nvSpPr>
          <p:cNvPr id="17" name="TextBox 17"/>
          <p:cNvSpPr txBox="1"/>
          <p:nvPr/>
        </p:nvSpPr>
        <p:spPr>
          <a:xfrm>
            <a:off x="12842199" y="1533927"/>
            <a:ext cx="4970509" cy="1158779"/>
          </a:xfrm>
          <a:prstGeom prst="rect">
            <a:avLst/>
          </a:prstGeom>
        </p:spPr>
        <p:txBody>
          <a:bodyPr wrap="square" lIns="0" tIns="0" rIns="0" bIns="0" rtlCol="0" anchor="t">
            <a:spAutoFit/>
          </a:bodyPr>
          <a:lstStyle/>
          <a:p>
            <a:pPr algn="ctr">
              <a:lnSpc>
                <a:spcPts val="9799"/>
              </a:lnSpc>
            </a:pPr>
            <a:r>
              <a:rPr lang="en-US" sz="6999" b="1" dirty="0">
                <a:solidFill>
                  <a:srgbClr val="B80000"/>
                </a:solidFill>
                <a:latin typeface="DejaVu Serif Bold"/>
                <a:ea typeface="DejaVu Serif Bold"/>
                <a:cs typeface="DejaVu Serif Bold"/>
                <a:sym typeface="DejaVu Serif Bold"/>
              </a:rPr>
              <a:t>Chương 5 </a:t>
            </a:r>
          </a:p>
        </p:txBody>
      </p:sp>
      <p:grpSp>
        <p:nvGrpSpPr>
          <p:cNvPr id="20" name="Group 19">
            <a:extLst>
              <a:ext uri="{FF2B5EF4-FFF2-40B4-BE49-F238E27FC236}">
                <a16:creationId xmlns:a16="http://schemas.microsoft.com/office/drawing/2014/main" id="{B3EE5876-C0EA-43C7-AB15-018E919CFAE2}"/>
              </a:ext>
            </a:extLst>
          </p:cNvPr>
          <p:cNvGrpSpPr/>
          <p:nvPr/>
        </p:nvGrpSpPr>
        <p:grpSpPr>
          <a:xfrm>
            <a:off x="7787309" y="2982997"/>
            <a:ext cx="10863470" cy="1647309"/>
            <a:chOff x="7787309" y="2982997"/>
            <a:chExt cx="10863470" cy="1647309"/>
          </a:xfrm>
        </p:grpSpPr>
        <p:grpSp>
          <p:nvGrpSpPr>
            <p:cNvPr id="12" name="Group 12"/>
            <p:cNvGrpSpPr/>
            <p:nvPr/>
          </p:nvGrpSpPr>
          <p:grpSpPr>
            <a:xfrm>
              <a:off x="7787309" y="2982997"/>
              <a:ext cx="10863470" cy="1647309"/>
              <a:chOff x="0" y="0"/>
              <a:chExt cx="2861161" cy="433859"/>
            </a:xfrm>
          </p:grpSpPr>
          <p:sp>
            <p:nvSpPr>
              <p:cNvPr id="13" name="Freeform 13"/>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4" name="TextBox 14"/>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8086460" y="3228581"/>
              <a:ext cx="1213798" cy="1156143"/>
            </a:xfrm>
            <a:custGeom>
              <a:avLst/>
              <a:gdLst/>
              <a:ahLst/>
              <a:cxnLst/>
              <a:rect l="l" t="t" r="r" b="b"/>
              <a:pathLst>
                <a:path w="1213798" h="1156143">
                  <a:moveTo>
                    <a:pt x="0" y="0"/>
                  </a:moveTo>
                  <a:lnTo>
                    <a:pt x="1213798" y="0"/>
                  </a:lnTo>
                  <a:lnTo>
                    <a:pt x="1213798" y="1156142"/>
                  </a:lnTo>
                  <a:lnTo>
                    <a:pt x="0" y="1156142"/>
                  </a:lnTo>
                  <a:lnTo>
                    <a:pt x="0" y="0"/>
                  </a:lnTo>
                  <a:close/>
                </a:path>
              </a:pathLst>
            </a:custGeom>
            <a:blipFill>
              <a:blip r:embed="rId10"/>
              <a:stretch>
                <a:fillRect/>
              </a:stretch>
            </a:blipFill>
          </p:spPr>
        </p:sp>
        <p:sp>
          <p:nvSpPr>
            <p:cNvPr id="18" name="TextBox 18"/>
            <p:cNvSpPr txBox="1"/>
            <p:nvPr/>
          </p:nvSpPr>
          <p:spPr>
            <a:xfrm>
              <a:off x="9708218" y="3335742"/>
              <a:ext cx="8104490" cy="846569"/>
            </a:xfrm>
            <a:prstGeom prst="rect">
              <a:avLst/>
            </a:prstGeom>
          </p:spPr>
          <p:txBody>
            <a:bodyPr wrap="square" lIns="0" tIns="0" rIns="0" bIns="0" rtlCol="0" anchor="t">
              <a:spAutoFit/>
            </a:bodyPr>
            <a:lstStyle/>
            <a:p>
              <a:pPr algn="ctr">
                <a:lnSpc>
                  <a:spcPts val="6936"/>
                </a:lnSpc>
              </a:pPr>
              <a:r>
                <a:rPr lang="en-US" sz="4954" b="1" dirty="0">
                  <a:solidFill>
                    <a:srgbClr val="FFFFFF"/>
                  </a:solidFill>
                  <a:latin typeface="Noto Sans Bold"/>
                  <a:ea typeface="Noto Sans Bold"/>
                  <a:cs typeface="Noto Sans Bold"/>
                  <a:sym typeface="Noto Sans Bold"/>
                </a:rPr>
                <a:t>TƯ TƯỞNG HỒ CHÍ MINH</a:t>
              </a:r>
            </a:p>
          </p:txBody>
        </p:sp>
      </p:grpSp>
      <p:sp>
        <p:nvSpPr>
          <p:cNvPr id="19" name="TextBox 19"/>
          <p:cNvSpPr txBox="1"/>
          <p:nvPr/>
        </p:nvSpPr>
        <p:spPr>
          <a:xfrm>
            <a:off x="9708218" y="4783556"/>
            <a:ext cx="7923032" cy="1309502"/>
          </a:xfrm>
          <a:prstGeom prst="rect">
            <a:avLst/>
          </a:prstGeom>
        </p:spPr>
        <p:txBody>
          <a:bodyPr lIns="0" tIns="0" rIns="0" bIns="0" rtlCol="0" anchor="t">
            <a:spAutoFit/>
          </a:bodyPr>
          <a:lstStyle/>
          <a:p>
            <a:pPr algn="ctr">
              <a:lnSpc>
                <a:spcPts val="5218"/>
              </a:lnSpc>
            </a:pPr>
            <a:r>
              <a:rPr lang="en-US" sz="3727" b="1" dirty="0">
                <a:solidFill>
                  <a:srgbClr val="B80000"/>
                </a:solidFill>
                <a:latin typeface="Noto Sans Bold"/>
                <a:ea typeface="Noto Sans Bold"/>
                <a:cs typeface="Noto Sans Bold"/>
                <a:sym typeface="Noto Sans Bold"/>
              </a:rPr>
              <a:t>VỀ ĐẠI ĐOÀN KẾT TOÀN DÂN TỘC</a:t>
            </a:r>
          </a:p>
          <a:p>
            <a:pPr algn="r">
              <a:lnSpc>
                <a:spcPts val="5218"/>
              </a:lnSpc>
            </a:pPr>
            <a:r>
              <a:rPr lang="en-US" sz="3727" b="1" dirty="0">
                <a:solidFill>
                  <a:srgbClr val="B80000"/>
                </a:solidFill>
                <a:latin typeface="Noto Sans Bold"/>
                <a:ea typeface="Noto Sans Bold"/>
                <a:cs typeface="Noto Sans Bold"/>
                <a:sym typeface="Noto Sans Bold"/>
              </a:rPr>
              <a:t>VÀ ĐOÀN KẾT QUỐC TẾ</a:t>
            </a:r>
          </a:p>
        </p:txBody>
      </p:sp>
      <p:grpSp>
        <p:nvGrpSpPr>
          <p:cNvPr id="48" name="Group 6">
            <a:extLst>
              <a:ext uri="{FF2B5EF4-FFF2-40B4-BE49-F238E27FC236}">
                <a16:creationId xmlns:a16="http://schemas.microsoft.com/office/drawing/2014/main" id="{328C1C06-33C3-450A-82D0-691120BB42E9}"/>
              </a:ext>
            </a:extLst>
          </p:cNvPr>
          <p:cNvGrpSpPr/>
          <p:nvPr/>
        </p:nvGrpSpPr>
        <p:grpSpPr>
          <a:xfrm>
            <a:off x="19094643" y="-23603"/>
            <a:ext cx="3086100" cy="3474232"/>
            <a:chOff x="0" y="0"/>
            <a:chExt cx="4114800" cy="4632310"/>
          </a:xfrm>
        </p:grpSpPr>
        <p:sp>
          <p:nvSpPr>
            <p:cNvPr id="49" name="AutoShape 7">
              <a:extLst>
                <a:ext uri="{FF2B5EF4-FFF2-40B4-BE49-F238E27FC236}">
                  <a16:creationId xmlns:a16="http://schemas.microsoft.com/office/drawing/2014/main" id="{00450E0C-FCD3-4D4E-9DD3-AC00098E55D2}"/>
                </a:ext>
              </a:extLst>
            </p:cNvPr>
            <p:cNvSpPr/>
            <p:nvPr/>
          </p:nvSpPr>
          <p:spPr>
            <a:xfrm>
              <a:off x="25400" y="0"/>
              <a:ext cx="0" cy="2997297"/>
            </a:xfrm>
            <a:prstGeom prst="line">
              <a:avLst/>
            </a:prstGeom>
            <a:ln w="50800" cap="flat">
              <a:solidFill>
                <a:srgbClr val="B80000"/>
              </a:solidFill>
              <a:prstDash val="solid"/>
              <a:headEnd type="none" w="sm" len="sm"/>
              <a:tailEnd type="none" w="sm" len="sm"/>
            </a:ln>
          </p:spPr>
        </p:sp>
        <p:sp>
          <p:nvSpPr>
            <p:cNvPr id="50" name="AutoShape 8">
              <a:extLst>
                <a:ext uri="{FF2B5EF4-FFF2-40B4-BE49-F238E27FC236}">
                  <a16:creationId xmlns:a16="http://schemas.microsoft.com/office/drawing/2014/main" id="{239121CF-E53B-4E0B-B865-ECBB071DE651}"/>
                </a:ext>
              </a:extLst>
            </p:cNvPr>
            <p:cNvSpPr/>
            <p:nvPr/>
          </p:nvSpPr>
          <p:spPr>
            <a:xfrm>
              <a:off x="4089400" y="10698"/>
              <a:ext cx="0" cy="2997297"/>
            </a:xfrm>
            <a:prstGeom prst="line">
              <a:avLst/>
            </a:prstGeom>
            <a:ln w="50800" cap="flat">
              <a:solidFill>
                <a:srgbClr val="B80000"/>
              </a:solidFill>
              <a:prstDash val="solid"/>
              <a:headEnd type="none" w="sm" len="sm"/>
              <a:tailEnd type="none" w="sm" len="sm"/>
            </a:ln>
          </p:spPr>
        </p:sp>
        <p:grpSp>
          <p:nvGrpSpPr>
            <p:cNvPr id="51" name="Group 9">
              <a:extLst>
                <a:ext uri="{FF2B5EF4-FFF2-40B4-BE49-F238E27FC236}">
                  <a16:creationId xmlns:a16="http://schemas.microsoft.com/office/drawing/2014/main" id="{7C1FBDC8-1FBF-4708-826D-B693565C50BE}"/>
                </a:ext>
              </a:extLst>
            </p:cNvPr>
            <p:cNvGrpSpPr/>
            <p:nvPr/>
          </p:nvGrpSpPr>
          <p:grpSpPr>
            <a:xfrm>
              <a:off x="0" y="1166101"/>
              <a:ext cx="4114800" cy="3466209"/>
              <a:chOff x="0" y="0"/>
              <a:chExt cx="812800" cy="684683"/>
            </a:xfrm>
          </p:grpSpPr>
          <p:sp>
            <p:nvSpPr>
              <p:cNvPr id="53" name="Freeform 10">
                <a:extLst>
                  <a:ext uri="{FF2B5EF4-FFF2-40B4-BE49-F238E27FC236}">
                    <a16:creationId xmlns:a16="http://schemas.microsoft.com/office/drawing/2014/main" id="{560F6013-F6A8-45EC-A8AE-8C63B559CF4F}"/>
                  </a:ext>
                </a:extLst>
              </p:cNvPr>
              <p:cNvSpPr/>
              <p:nvPr/>
            </p:nvSpPr>
            <p:spPr>
              <a:xfrm>
                <a:off x="0" y="0"/>
                <a:ext cx="812800" cy="684683"/>
              </a:xfrm>
              <a:custGeom>
                <a:avLst/>
                <a:gdLst/>
                <a:ahLst/>
                <a:cxnLst/>
                <a:rect l="l" t="t" r="r" b="b"/>
                <a:pathLst>
                  <a:path w="812800" h="684683">
                    <a:moveTo>
                      <a:pt x="0" y="0"/>
                    </a:moveTo>
                    <a:lnTo>
                      <a:pt x="812800" y="0"/>
                    </a:lnTo>
                    <a:lnTo>
                      <a:pt x="812800" y="684683"/>
                    </a:lnTo>
                    <a:lnTo>
                      <a:pt x="0" y="684683"/>
                    </a:lnTo>
                    <a:close/>
                  </a:path>
                </a:pathLst>
              </a:custGeom>
              <a:solidFill>
                <a:srgbClr val="B80000"/>
              </a:solidFill>
            </p:spPr>
          </p:sp>
          <p:sp>
            <p:nvSpPr>
              <p:cNvPr id="54" name="TextBox 11">
                <a:extLst>
                  <a:ext uri="{FF2B5EF4-FFF2-40B4-BE49-F238E27FC236}">
                    <a16:creationId xmlns:a16="http://schemas.microsoft.com/office/drawing/2014/main" id="{4407D748-9A7D-449E-A20B-076B5EE1A4F3}"/>
                  </a:ext>
                </a:extLst>
              </p:cNvPr>
              <p:cNvSpPr txBox="1"/>
              <p:nvPr/>
            </p:nvSpPr>
            <p:spPr>
              <a:xfrm>
                <a:off x="0" y="-38100"/>
                <a:ext cx="812800" cy="722783"/>
              </a:xfrm>
              <a:prstGeom prst="rect">
                <a:avLst/>
              </a:prstGeom>
            </p:spPr>
            <p:txBody>
              <a:bodyPr lIns="50800" tIns="50800" rIns="50800" bIns="50800" rtlCol="0" anchor="ctr"/>
              <a:lstStyle/>
              <a:p>
                <a:pPr algn="ctr">
                  <a:lnSpc>
                    <a:spcPts val="2659"/>
                  </a:lnSpc>
                </a:pPr>
                <a:endParaRPr/>
              </a:p>
            </p:txBody>
          </p:sp>
        </p:grpSp>
        <p:sp>
          <p:nvSpPr>
            <p:cNvPr id="52" name="TextBox 12">
              <a:extLst>
                <a:ext uri="{FF2B5EF4-FFF2-40B4-BE49-F238E27FC236}">
                  <a16:creationId xmlns:a16="http://schemas.microsoft.com/office/drawing/2014/main" id="{45611D5F-E1BE-478F-A886-22931E5187EC}"/>
                </a:ext>
              </a:extLst>
            </p:cNvPr>
            <p:cNvSpPr txBox="1"/>
            <p:nvPr/>
          </p:nvSpPr>
          <p:spPr>
            <a:xfrm>
              <a:off x="258233" y="2087681"/>
              <a:ext cx="3598333" cy="1583973"/>
            </a:xfrm>
            <a:prstGeom prst="rect">
              <a:avLst/>
            </a:prstGeom>
          </p:spPr>
          <p:txBody>
            <a:bodyPr lIns="0" tIns="0" rIns="0" bIns="0" rtlCol="0" anchor="t">
              <a:spAutoFit/>
            </a:bodyPr>
            <a:lstStyle/>
            <a:p>
              <a:pPr algn="ctr">
                <a:lnSpc>
                  <a:spcPts val="4870"/>
                </a:lnSpc>
              </a:pPr>
              <a:r>
                <a:rPr lang="en-US" sz="3479" b="1" dirty="0">
                  <a:solidFill>
                    <a:srgbClr val="FFFFFF"/>
                  </a:solidFill>
                  <a:latin typeface="DejaVu Serif Bold"/>
                  <a:ea typeface="DejaVu Serif Bold"/>
                  <a:cs typeface="DejaVu Serif Bold"/>
                  <a:sym typeface="DejaVu Serif Bold"/>
                </a:rPr>
                <a:t>NỘI DUNG</a:t>
              </a:r>
            </a:p>
            <a:p>
              <a:pPr algn="ctr">
                <a:lnSpc>
                  <a:spcPts val="4870"/>
                </a:lnSpc>
              </a:pPr>
              <a:r>
                <a:rPr lang="en-US" sz="3479" b="1" dirty="0">
                  <a:solidFill>
                    <a:srgbClr val="FFFFFF"/>
                  </a:solidFill>
                  <a:latin typeface="DejaVu Serif Bold"/>
                  <a:ea typeface="DejaVu Serif Bold"/>
                  <a:cs typeface="DejaVu Serif Bold"/>
                  <a:sym typeface="DejaVu Serif Bold"/>
                </a:rPr>
                <a:t>CHƯƠNG</a:t>
              </a:r>
            </a:p>
          </p:txBody>
        </p:sp>
      </p:grpSp>
      <p:sp>
        <p:nvSpPr>
          <p:cNvPr id="55" name="Freeform 14">
            <a:extLst>
              <a:ext uri="{FF2B5EF4-FFF2-40B4-BE49-F238E27FC236}">
                <a16:creationId xmlns:a16="http://schemas.microsoft.com/office/drawing/2014/main" id="{F93E486C-3A68-45E9-8BF5-839DFC9575C8}"/>
              </a:ext>
            </a:extLst>
          </p:cNvPr>
          <p:cNvSpPr/>
          <p:nvPr/>
        </p:nvSpPr>
        <p:spPr>
          <a:xfrm>
            <a:off x="17531766" y="4062922"/>
            <a:ext cx="6317534" cy="7648729"/>
          </a:xfrm>
          <a:custGeom>
            <a:avLst/>
            <a:gdLst/>
            <a:ahLst/>
            <a:cxnLst/>
            <a:rect l="l" t="t" r="r" b="b"/>
            <a:pathLst>
              <a:path w="6317534" h="7648729">
                <a:moveTo>
                  <a:pt x="0" y="0"/>
                </a:moveTo>
                <a:lnTo>
                  <a:pt x="6317534" y="0"/>
                </a:lnTo>
                <a:lnTo>
                  <a:pt x="6317534" y="7648729"/>
                </a:lnTo>
                <a:lnTo>
                  <a:pt x="0" y="7648729"/>
                </a:lnTo>
                <a:lnTo>
                  <a:pt x="0" y="0"/>
                </a:lnTo>
                <a:close/>
              </a:path>
            </a:pathLst>
          </a:custGeom>
          <a:blipFill>
            <a:blip r:embed="rId11"/>
            <a:stretch>
              <a:fillRect/>
            </a:stretch>
          </a:blipFill>
        </p:spPr>
      </p:sp>
      <p:sp>
        <p:nvSpPr>
          <p:cNvPr id="56" name="Freeform 15">
            <a:extLst>
              <a:ext uri="{FF2B5EF4-FFF2-40B4-BE49-F238E27FC236}">
                <a16:creationId xmlns:a16="http://schemas.microsoft.com/office/drawing/2014/main" id="{8CD321A6-BB64-4F0D-9124-4A6616B4156C}"/>
              </a:ext>
            </a:extLst>
          </p:cNvPr>
          <p:cNvSpPr/>
          <p:nvPr/>
        </p:nvSpPr>
        <p:spPr>
          <a:xfrm>
            <a:off x="10941766" y="9173846"/>
            <a:ext cx="9332843" cy="4666422"/>
          </a:xfrm>
          <a:custGeom>
            <a:avLst/>
            <a:gdLst/>
            <a:ahLst/>
            <a:cxnLst/>
            <a:rect l="l" t="t" r="r" b="b"/>
            <a:pathLst>
              <a:path w="9332843" h="4666422">
                <a:moveTo>
                  <a:pt x="0" y="0"/>
                </a:moveTo>
                <a:lnTo>
                  <a:pt x="9332843" y="0"/>
                </a:lnTo>
                <a:lnTo>
                  <a:pt x="9332843" y="4666422"/>
                </a:lnTo>
                <a:lnTo>
                  <a:pt x="0" y="46664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57" name="Group 16">
            <a:extLst>
              <a:ext uri="{FF2B5EF4-FFF2-40B4-BE49-F238E27FC236}">
                <a16:creationId xmlns:a16="http://schemas.microsoft.com/office/drawing/2014/main" id="{52F7DBFE-A2DA-4761-9F7F-92A86FE98E35}"/>
              </a:ext>
            </a:extLst>
          </p:cNvPr>
          <p:cNvGrpSpPr/>
          <p:nvPr/>
        </p:nvGrpSpPr>
        <p:grpSpPr>
          <a:xfrm>
            <a:off x="-9151088" y="5271938"/>
            <a:ext cx="7632602" cy="2104711"/>
            <a:chOff x="0" y="0"/>
            <a:chExt cx="10176803" cy="2806282"/>
          </a:xfrm>
        </p:grpSpPr>
        <p:grpSp>
          <p:nvGrpSpPr>
            <p:cNvPr id="58" name="Group 17">
              <a:extLst>
                <a:ext uri="{FF2B5EF4-FFF2-40B4-BE49-F238E27FC236}">
                  <a16:creationId xmlns:a16="http://schemas.microsoft.com/office/drawing/2014/main" id="{6DB0D383-D59E-473D-AE68-CFBFB66EB1AD}"/>
                </a:ext>
              </a:extLst>
            </p:cNvPr>
            <p:cNvGrpSpPr/>
            <p:nvPr/>
          </p:nvGrpSpPr>
          <p:grpSpPr>
            <a:xfrm>
              <a:off x="0" y="0"/>
              <a:ext cx="10176803" cy="2806282"/>
              <a:chOff x="0" y="0"/>
              <a:chExt cx="2010233" cy="554327"/>
            </a:xfrm>
          </p:grpSpPr>
          <p:sp>
            <p:nvSpPr>
              <p:cNvPr id="61" name="Freeform 18">
                <a:extLst>
                  <a:ext uri="{FF2B5EF4-FFF2-40B4-BE49-F238E27FC236}">
                    <a16:creationId xmlns:a16="http://schemas.microsoft.com/office/drawing/2014/main" id="{FAFC0461-7395-4DED-A374-CC9637AAAD43}"/>
                  </a:ext>
                </a:extLst>
              </p:cNvPr>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62" name="TextBox 19">
                <a:extLst>
                  <a:ext uri="{FF2B5EF4-FFF2-40B4-BE49-F238E27FC236}">
                    <a16:creationId xmlns:a16="http://schemas.microsoft.com/office/drawing/2014/main" id="{3124B7BF-7AF6-44D7-8EE0-BDAF17CF78AF}"/>
                  </a:ext>
                </a:extLst>
              </p:cNvPr>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59" name="TextBox 20">
              <a:extLst>
                <a:ext uri="{FF2B5EF4-FFF2-40B4-BE49-F238E27FC236}">
                  <a16:creationId xmlns:a16="http://schemas.microsoft.com/office/drawing/2014/main" id="{48F08CCA-E7CF-44C6-9156-09328394AA01}"/>
                </a:ext>
              </a:extLst>
            </p:cNvPr>
            <p:cNvSpPr txBox="1"/>
            <p:nvPr/>
          </p:nvSpPr>
          <p:spPr>
            <a:xfrm>
              <a:off x="626985" y="650980"/>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5.1. TƯ TƯỞNG HCM VỀ ĐẠI                              </a:t>
              </a:r>
            </a:p>
            <a:p>
              <a:pPr algn="l">
                <a:lnSpc>
                  <a:spcPts val="4193"/>
                </a:lnSpc>
              </a:pPr>
              <a:r>
                <a:rPr lang="en-US" sz="2995" b="1">
                  <a:solidFill>
                    <a:srgbClr val="FFFFFF"/>
                  </a:solidFill>
                  <a:latin typeface="Noto Sans Bold"/>
                  <a:ea typeface="Noto Sans Bold"/>
                  <a:cs typeface="Noto Sans Bold"/>
                  <a:sym typeface="Noto Sans Bold"/>
                </a:rPr>
                <a:t>        ĐOÀN KẾT TOÀN DÂN TỘC</a:t>
              </a:r>
            </a:p>
          </p:txBody>
        </p:sp>
        <p:sp>
          <p:nvSpPr>
            <p:cNvPr id="60" name="Freeform 21">
              <a:extLst>
                <a:ext uri="{FF2B5EF4-FFF2-40B4-BE49-F238E27FC236}">
                  <a16:creationId xmlns:a16="http://schemas.microsoft.com/office/drawing/2014/main" id="{2B66E0B3-ECD5-4986-B08E-D5E12F77E592}"/>
                </a:ext>
              </a:extLst>
            </p:cNvPr>
            <p:cNvSpPr/>
            <p:nvPr/>
          </p:nvSpPr>
          <p:spPr>
            <a:xfrm>
              <a:off x="8349059" y="237642"/>
              <a:ext cx="1827744" cy="2330998"/>
            </a:xfrm>
            <a:custGeom>
              <a:avLst/>
              <a:gdLst/>
              <a:ahLst/>
              <a:cxnLst/>
              <a:rect l="l" t="t" r="r" b="b"/>
              <a:pathLst>
                <a:path w="1827744" h="2330998">
                  <a:moveTo>
                    <a:pt x="0" y="0"/>
                  </a:moveTo>
                  <a:lnTo>
                    <a:pt x="1827744" y="0"/>
                  </a:lnTo>
                  <a:lnTo>
                    <a:pt x="1827744" y="2330998"/>
                  </a:lnTo>
                  <a:lnTo>
                    <a:pt x="0" y="2330998"/>
                  </a:lnTo>
                  <a:lnTo>
                    <a:pt x="0" y="0"/>
                  </a:lnTo>
                  <a:close/>
                </a:path>
              </a:pathLst>
            </a:custGeom>
            <a:blipFill>
              <a:blip r:embed="rId14"/>
              <a:stretch>
                <a:fillRect r="-28247" b="-9007"/>
              </a:stretch>
            </a:blipFill>
          </p:spPr>
        </p:sp>
      </p:grpSp>
      <p:grpSp>
        <p:nvGrpSpPr>
          <p:cNvPr id="63" name="Group 22">
            <a:extLst>
              <a:ext uri="{FF2B5EF4-FFF2-40B4-BE49-F238E27FC236}">
                <a16:creationId xmlns:a16="http://schemas.microsoft.com/office/drawing/2014/main" id="{42E84587-3DAA-415B-859C-284426C7CD66}"/>
              </a:ext>
            </a:extLst>
          </p:cNvPr>
          <p:cNvGrpSpPr/>
          <p:nvPr/>
        </p:nvGrpSpPr>
        <p:grpSpPr>
          <a:xfrm>
            <a:off x="-10183757" y="9173846"/>
            <a:ext cx="7632602" cy="2104711"/>
            <a:chOff x="0" y="0"/>
            <a:chExt cx="10176803" cy="2806282"/>
          </a:xfrm>
        </p:grpSpPr>
        <p:grpSp>
          <p:nvGrpSpPr>
            <p:cNvPr id="64" name="Group 23">
              <a:extLst>
                <a:ext uri="{FF2B5EF4-FFF2-40B4-BE49-F238E27FC236}">
                  <a16:creationId xmlns:a16="http://schemas.microsoft.com/office/drawing/2014/main" id="{249360B8-071E-4BCE-AFDF-99824CDB54B2}"/>
                </a:ext>
              </a:extLst>
            </p:cNvPr>
            <p:cNvGrpSpPr/>
            <p:nvPr/>
          </p:nvGrpSpPr>
          <p:grpSpPr>
            <a:xfrm>
              <a:off x="0" y="0"/>
              <a:ext cx="10176803" cy="2806282"/>
              <a:chOff x="0" y="0"/>
              <a:chExt cx="2010233" cy="554327"/>
            </a:xfrm>
          </p:grpSpPr>
          <p:sp>
            <p:nvSpPr>
              <p:cNvPr id="67" name="Freeform 24">
                <a:extLst>
                  <a:ext uri="{FF2B5EF4-FFF2-40B4-BE49-F238E27FC236}">
                    <a16:creationId xmlns:a16="http://schemas.microsoft.com/office/drawing/2014/main" id="{FE29BB4B-C56D-4839-A5E2-AC97D4C4127C}"/>
                  </a:ext>
                </a:extLst>
              </p:cNvPr>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68" name="TextBox 25">
                <a:extLst>
                  <a:ext uri="{FF2B5EF4-FFF2-40B4-BE49-F238E27FC236}">
                    <a16:creationId xmlns:a16="http://schemas.microsoft.com/office/drawing/2014/main" id="{51F0536E-8356-4AE2-A482-7029C9EEEE9A}"/>
                  </a:ext>
                </a:extLst>
              </p:cNvPr>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65" name="TextBox 26">
              <a:extLst>
                <a:ext uri="{FF2B5EF4-FFF2-40B4-BE49-F238E27FC236}">
                  <a16:creationId xmlns:a16="http://schemas.microsoft.com/office/drawing/2014/main" id="{F701B8AA-9E69-4082-8542-1802A289FD77}"/>
                </a:ext>
              </a:extLst>
            </p:cNvPr>
            <p:cNvSpPr txBox="1"/>
            <p:nvPr/>
          </p:nvSpPr>
          <p:spPr>
            <a:xfrm>
              <a:off x="578531" y="686536"/>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5.2. TƯ TƯỞNG HCM VỀ ĐOÀN </a:t>
              </a:r>
            </a:p>
            <a:p>
              <a:pPr algn="l">
                <a:lnSpc>
                  <a:spcPts val="4193"/>
                </a:lnSpc>
              </a:pPr>
              <a:r>
                <a:rPr lang="en-US" sz="2995" b="1">
                  <a:solidFill>
                    <a:srgbClr val="FFFFFF"/>
                  </a:solidFill>
                  <a:latin typeface="Noto Sans Bold"/>
                  <a:ea typeface="Noto Sans Bold"/>
                  <a:cs typeface="Noto Sans Bold"/>
                  <a:sym typeface="Noto Sans Bold"/>
                </a:rPr>
                <a:t>        KẾT QUỐC TẾ</a:t>
              </a:r>
            </a:p>
          </p:txBody>
        </p:sp>
        <p:sp>
          <p:nvSpPr>
            <p:cNvPr id="66" name="Freeform 27">
              <a:extLst>
                <a:ext uri="{FF2B5EF4-FFF2-40B4-BE49-F238E27FC236}">
                  <a16:creationId xmlns:a16="http://schemas.microsoft.com/office/drawing/2014/main" id="{1A038BE0-B1FF-4B0D-BBC4-A97841ADFC67}"/>
                </a:ext>
              </a:extLst>
            </p:cNvPr>
            <p:cNvSpPr/>
            <p:nvPr/>
          </p:nvSpPr>
          <p:spPr>
            <a:xfrm>
              <a:off x="8180239" y="271943"/>
              <a:ext cx="1996564" cy="2262396"/>
            </a:xfrm>
            <a:custGeom>
              <a:avLst/>
              <a:gdLst/>
              <a:ahLst/>
              <a:cxnLst/>
              <a:rect l="l" t="t" r="r" b="b"/>
              <a:pathLst>
                <a:path w="1996564" h="2262396">
                  <a:moveTo>
                    <a:pt x="0" y="0"/>
                  </a:moveTo>
                  <a:lnTo>
                    <a:pt x="1996564" y="0"/>
                  </a:lnTo>
                  <a:lnTo>
                    <a:pt x="1996564" y="2262396"/>
                  </a:lnTo>
                  <a:lnTo>
                    <a:pt x="0" y="2262396"/>
                  </a:lnTo>
                  <a:lnTo>
                    <a:pt x="0" y="0"/>
                  </a:lnTo>
                  <a:close/>
                </a:path>
              </a:pathLst>
            </a:custGeom>
            <a:blipFill>
              <a:blip r:embed="rId15"/>
              <a:stretch>
                <a:fillRect/>
              </a:stretch>
            </a:blipFill>
          </p:spPr>
        </p:sp>
      </p:grpSp>
      <p:grpSp>
        <p:nvGrpSpPr>
          <p:cNvPr id="69" name="Group 28">
            <a:extLst>
              <a:ext uri="{FF2B5EF4-FFF2-40B4-BE49-F238E27FC236}">
                <a16:creationId xmlns:a16="http://schemas.microsoft.com/office/drawing/2014/main" id="{A296F08E-6AE5-406A-BECF-3F91DC5BAD60}"/>
              </a:ext>
            </a:extLst>
          </p:cNvPr>
          <p:cNvGrpSpPr/>
          <p:nvPr/>
        </p:nvGrpSpPr>
        <p:grpSpPr>
          <a:xfrm>
            <a:off x="-13716000" y="12611100"/>
            <a:ext cx="8670827" cy="2184483"/>
            <a:chOff x="0" y="0"/>
            <a:chExt cx="11561103" cy="2912644"/>
          </a:xfrm>
        </p:grpSpPr>
        <p:grpSp>
          <p:nvGrpSpPr>
            <p:cNvPr id="70" name="Group 29">
              <a:extLst>
                <a:ext uri="{FF2B5EF4-FFF2-40B4-BE49-F238E27FC236}">
                  <a16:creationId xmlns:a16="http://schemas.microsoft.com/office/drawing/2014/main" id="{DDA01841-A116-4F05-AD42-7B64E15AC884}"/>
                </a:ext>
              </a:extLst>
            </p:cNvPr>
            <p:cNvGrpSpPr/>
            <p:nvPr/>
          </p:nvGrpSpPr>
          <p:grpSpPr>
            <a:xfrm>
              <a:off x="1384300" y="106362"/>
              <a:ext cx="10176803" cy="2806282"/>
              <a:chOff x="0" y="0"/>
              <a:chExt cx="2010233" cy="554327"/>
            </a:xfrm>
          </p:grpSpPr>
          <p:sp>
            <p:nvSpPr>
              <p:cNvPr id="73" name="Freeform 30">
                <a:extLst>
                  <a:ext uri="{FF2B5EF4-FFF2-40B4-BE49-F238E27FC236}">
                    <a16:creationId xmlns:a16="http://schemas.microsoft.com/office/drawing/2014/main" id="{B3AD98B2-EA5B-4CF5-AA6A-77F8FBF4E961}"/>
                  </a:ext>
                </a:extLst>
              </p:cNvPr>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74" name="TextBox 31">
                <a:extLst>
                  <a:ext uri="{FF2B5EF4-FFF2-40B4-BE49-F238E27FC236}">
                    <a16:creationId xmlns:a16="http://schemas.microsoft.com/office/drawing/2014/main" id="{72996532-337F-4207-BF22-92ABB337397F}"/>
                  </a:ext>
                </a:extLst>
              </p:cNvPr>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71" name="Freeform 32">
              <a:extLst>
                <a:ext uri="{FF2B5EF4-FFF2-40B4-BE49-F238E27FC236}">
                  <a16:creationId xmlns:a16="http://schemas.microsoft.com/office/drawing/2014/main" id="{0D4C5FA8-337B-40C5-99D9-1EB5A5B619C6}"/>
                </a:ext>
              </a:extLst>
            </p:cNvPr>
            <p:cNvSpPr/>
            <p:nvPr/>
          </p:nvSpPr>
          <p:spPr>
            <a:xfrm>
              <a:off x="0" y="0"/>
              <a:ext cx="4512362" cy="2335147"/>
            </a:xfrm>
            <a:custGeom>
              <a:avLst/>
              <a:gdLst/>
              <a:ahLst/>
              <a:cxnLst/>
              <a:rect l="l" t="t" r="r" b="b"/>
              <a:pathLst>
                <a:path w="4512362" h="2335147">
                  <a:moveTo>
                    <a:pt x="0" y="0"/>
                  </a:moveTo>
                  <a:lnTo>
                    <a:pt x="4512362" y="0"/>
                  </a:lnTo>
                  <a:lnTo>
                    <a:pt x="4512362" y="2335147"/>
                  </a:lnTo>
                  <a:lnTo>
                    <a:pt x="0" y="2335147"/>
                  </a:lnTo>
                  <a:lnTo>
                    <a:pt x="0" y="0"/>
                  </a:lnTo>
                  <a:close/>
                </a:path>
              </a:pathLst>
            </a:custGeom>
            <a:blipFill>
              <a:blip r:embed="rId16"/>
              <a:stretch>
                <a:fillRect/>
              </a:stretch>
            </a:blipFill>
          </p:spPr>
        </p:sp>
        <p:sp>
          <p:nvSpPr>
            <p:cNvPr id="72" name="TextBox 33">
              <a:extLst>
                <a:ext uri="{FF2B5EF4-FFF2-40B4-BE49-F238E27FC236}">
                  <a16:creationId xmlns:a16="http://schemas.microsoft.com/office/drawing/2014/main" id="{B6B0FF5C-26E6-4BB9-A75A-56F8C38A9EB1}"/>
                </a:ext>
              </a:extLst>
            </p:cNvPr>
            <p:cNvSpPr txBox="1"/>
            <p:nvPr/>
          </p:nvSpPr>
          <p:spPr>
            <a:xfrm>
              <a:off x="3142187" y="804573"/>
              <a:ext cx="8241116"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5.3. VẬN DỤNG TTHCM ... TRONG</a:t>
              </a:r>
            </a:p>
            <a:p>
              <a:pPr algn="l">
                <a:lnSpc>
                  <a:spcPts val="4193"/>
                </a:lnSpc>
              </a:pPr>
              <a:r>
                <a:rPr lang="en-US" sz="2995" b="1">
                  <a:solidFill>
                    <a:srgbClr val="FFFFFF"/>
                  </a:solidFill>
                  <a:latin typeface="Noto Sans Bold"/>
                  <a:ea typeface="Noto Sans Bold"/>
                  <a:cs typeface="Noto Sans Bold"/>
                  <a:sym typeface="Noto Sans Bold"/>
                </a:rPr>
                <a:t>        GIAI ĐOẠN HIỆN NAY</a:t>
              </a:r>
            </a:p>
          </p:txBody>
        </p:sp>
      </p:grpSp>
    </p:spTree>
    <p:extLst>
      <p:ext uri="{BB962C8B-B14F-4D97-AF65-F5344CB8AC3E}">
        <p14:creationId xmlns:p14="http://schemas.microsoft.com/office/powerpoint/2010/main" val="3627536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13368759" y="651069"/>
            <a:ext cx="7293498" cy="7031624"/>
          </a:xfrm>
          <a:custGeom>
            <a:avLst/>
            <a:gdLst/>
            <a:ahLst/>
            <a:cxnLst/>
            <a:rect l="l" t="t" r="r" b="b"/>
            <a:pathLst>
              <a:path w="7293498" h="7031624">
                <a:moveTo>
                  <a:pt x="0" y="0"/>
                </a:moveTo>
                <a:lnTo>
                  <a:pt x="7293498" y="0"/>
                </a:lnTo>
                <a:lnTo>
                  <a:pt x="7293498" y="7031624"/>
                </a:lnTo>
                <a:lnTo>
                  <a:pt x="0" y="7031624"/>
                </a:lnTo>
                <a:lnTo>
                  <a:pt x="0" y="0"/>
                </a:lnTo>
                <a:close/>
              </a:path>
            </a:pathLst>
          </a:custGeom>
          <a:blipFill>
            <a:blip r:embed="rId2">
              <a:alphaModFix amt="13000"/>
              <a:extLst>
                <a:ext uri="{96DAC541-7B7A-43D3-8B79-37D633B846F1}">
                  <asvg:svgBlip xmlns:asvg="http://schemas.microsoft.com/office/drawing/2016/SVG/main" r:embed="rId3"/>
                </a:ext>
              </a:extLst>
            </a:blip>
            <a:stretch>
              <a:fillRect t="-1862" b="-1862"/>
            </a:stretch>
          </a:blipFill>
        </p:spPr>
      </p:sp>
      <p:grpSp>
        <p:nvGrpSpPr>
          <p:cNvPr id="6" name="Group 6"/>
          <p:cNvGrpSpPr/>
          <p:nvPr/>
        </p:nvGrpSpPr>
        <p:grpSpPr>
          <a:xfrm>
            <a:off x="12220447" y="-9525"/>
            <a:ext cx="3086100" cy="3474232"/>
            <a:chOff x="0" y="0"/>
            <a:chExt cx="4114800" cy="4632310"/>
          </a:xfrm>
        </p:grpSpPr>
        <p:sp>
          <p:nvSpPr>
            <p:cNvPr id="7" name="AutoShape 7"/>
            <p:cNvSpPr/>
            <p:nvPr/>
          </p:nvSpPr>
          <p:spPr>
            <a:xfrm>
              <a:off x="25400" y="0"/>
              <a:ext cx="0" cy="2997297"/>
            </a:xfrm>
            <a:prstGeom prst="line">
              <a:avLst/>
            </a:prstGeom>
            <a:ln w="50800" cap="flat">
              <a:solidFill>
                <a:srgbClr val="B80000"/>
              </a:solidFill>
              <a:prstDash val="solid"/>
              <a:headEnd type="none" w="sm" len="sm"/>
              <a:tailEnd type="none" w="sm" len="sm"/>
            </a:ln>
          </p:spPr>
        </p:sp>
        <p:sp>
          <p:nvSpPr>
            <p:cNvPr id="8" name="AutoShape 8"/>
            <p:cNvSpPr/>
            <p:nvPr/>
          </p:nvSpPr>
          <p:spPr>
            <a:xfrm>
              <a:off x="4089400" y="10698"/>
              <a:ext cx="0" cy="2997297"/>
            </a:xfrm>
            <a:prstGeom prst="line">
              <a:avLst/>
            </a:prstGeom>
            <a:ln w="50800" cap="flat">
              <a:solidFill>
                <a:srgbClr val="B80000"/>
              </a:solidFill>
              <a:prstDash val="solid"/>
              <a:headEnd type="none" w="sm" len="sm"/>
              <a:tailEnd type="none" w="sm" len="sm"/>
            </a:ln>
          </p:spPr>
        </p:sp>
        <p:grpSp>
          <p:nvGrpSpPr>
            <p:cNvPr id="9" name="Group 9"/>
            <p:cNvGrpSpPr/>
            <p:nvPr/>
          </p:nvGrpSpPr>
          <p:grpSpPr>
            <a:xfrm>
              <a:off x="0" y="1166101"/>
              <a:ext cx="4114800" cy="3466209"/>
              <a:chOff x="0" y="0"/>
              <a:chExt cx="812800" cy="684683"/>
            </a:xfrm>
          </p:grpSpPr>
          <p:sp>
            <p:nvSpPr>
              <p:cNvPr id="10" name="Freeform 10"/>
              <p:cNvSpPr/>
              <p:nvPr/>
            </p:nvSpPr>
            <p:spPr>
              <a:xfrm>
                <a:off x="0" y="0"/>
                <a:ext cx="812800" cy="684683"/>
              </a:xfrm>
              <a:custGeom>
                <a:avLst/>
                <a:gdLst/>
                <a:ahLst/>
                <a:cxnLst/>
                <a:rect l="l" t="t" r="r" b="b"/>
                <a:pathLst>
                  <a:path w="812800" h="684683">
                    <a:moveTo>
                      <a:pt x="0" y="0"/>
                    </a:moveTo>
                    <a:lnTo>
                      <a:pt x="812800" y="0"/>
                    </a:lnTo>
                    <a:lnTo>
                      <a:pt x="812800" y="684683"/>
                    </a:lnTo>
                    <a:lnTo>
                      <a:pt x="0" y="684683"/>
                    </a:lnTo>
                    <a:close/>
                  </a:path>
                </a:pathLst>
              </a:custGeom>
              <a:solidFill>
                <a:srgbClr val="B80000"/>
              </a:solidFill>
            </p:spPr>
          </p:sp>
          <p:sp>
            <p:nvSpPr>
              <p:cNvPr id="11" name="TextBox 11"/>
              <p:cNvSpPr txBox="1"/>
              <p:nvPr/>
            </p:nvSpPr>
            <p:spPr>
              <a:xfrm>
                <a:off x="0" y="-38100"/>
                <a:ext cx="812800" cy="72278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58233" y="2087681"/>
              <a:ext cx="3598333" cy="1583973"/>
            </a:xfrm>
            <a:prstGeom prst="rect">
              <a:avLst/>
            </a:prstGeom>
          </p:spPr>
          <p:txBody>
            <a:bodyPr lIns="0" tIns="0" rIns="0" bIns="0" rtlCol="0" anchor="t">
              <a:spAutoFit/>
            </a:bodyPr>
            <a:lstStyle/>
            <a:p>
              <a:pPr algn="ctr">
                <a:lnSpc>
                  <a:spcPts val="4870"/>
                </a:lnSpc>
              </a:pPr>
              <a:r>
                <a:rPr lang="en-US" sz="3479" b="1" dirty="0">
                  <a:solidFill>
                    <a:srgbClr val="FFFFFF"/>
                  </a:solidFill>
                  <a:latin typeface="DejaVu Serif Bold"/>
                  <a:ea typeface="DejaVu Serif Bold"/>
                  <a:cs typeface="DejaVu Serif Bold"/>
                  <a:sym typeface="DejaVu Serif Bold"/>
                </a:rPr>
                <a:t>NỘI DUNG</a:t>
              </a:r>
            </a:p>
            <a:p>
              <a:pPr algn="ctr">
                <a:lnSpc>
                  <a:spcPts val="4870"/>
                </a:lnSpc>
              </a:pPr>
              <a:r>
                <a:rPr lang="en-US" sz="3479" b="1" dirty="0">
                  <a:solidFill>
                    <a:srgbClr val="FFFFFF"/>
                  </a:solidFill>
                  <a:latin typeface="DejaVu Serif Bold"/>
                  <a:ea typeface="DejaVu Serif Bold"/>
                  <a:cs typeface="DejaVu Serif Bold"/>
                  <a:sym typeface="DejaVu Serif Bold"/>
                </a:rPr>
                <a:t>CHƯƠNG</a:t>
              </a:r>
            </a:p>
          </p:txBody>
        </p:sp>
      </p:grpSp>
      <p:sp>
        <p:nvSpPr>
          <p:cNvPr id="13" name="Freeform 13"/>
          <p:cNvSpPr/>
          <p:nvPr/>
        </p:nvSpPr>
        <p:spPr>
          <a:xfrm>
            <a:off x="18225" y="-9525"/>
            <a:ext cx="2870552" cy="3138644"/>
          </a:xfrm>
          <a:custGeom>
            <a:avLst/>
            <a:gdLst/>
            <a:ahLst/>
            <a:cxnLst/>
            <a:rect l="l" t="t" r="r" b="b"/>
            <a:pathLst>
              <a:path w="2870552" h="3138644">
                <a:moveTo>
                  <a:pt x="0" y="0"/>
                </a:moveTo>
                <a:lnTo>
                  <a:pt x="2870552" y="0"/>
                </a:lnTo>
                <a:lnTo>
                  <a:pt x="2870552" y="3138644"/>
                </a:lnTo>
                <a:lnTo>
                  <a:pt x="0" y="3138644"/>
                </a:lnTo>
                <a:lnTo>
                  <a:pt x="0" y="0"/>
                </a:lnTo>
                <a:close/>
              </a:path>
            </a:pathLst>
          </a:custGeom>
          <a:blipFill>
            <a:blip r:embed="rId4"/>
            <a:stretch>
              <a:fillRect/>
            </a:stretch>
          </a:blipFill>
        </p:spPr>
      </p:sp>
      <p:sp>
        <p:nvSpPr>
          <p:cNvPr id="14" name="Freeform 14"/>
          <p:cNvSpPr/>
          <p:nvPr/>
        </p:nvSpPr>
        <p:spPr>
          <a:xfrm>
            <a:off x="10941766" y="3858328"/>
            <a:ext cx="6317534" cy="7648729"/>
          </a:xfrm>
          <a:custGeom>
            <a:avLst/>
            <a:gdLst/>
            <a:ahLst/>
            <a:cxnLst/>
            <a:rect l="l" t="t" r="r" b="b"/>
            <a:pathLst>
              <a:path w="6317534" h="7648729">
                <a:moveTo>
                  <a:pt x="0" y="0"/>
                </a:moveTo>
                <a:lnTo>
                  <a:pt x="6317534" y="0"/>
                </a:lnTo>
                <a:lnTo>
                  <a:pt x="6317534" y="7648729"/>
                </a:lnTo>
                <a:lnTo>
                  <a:pt x="0" y="7648729"/>
                </a:lnTo>
                <a:lnTo>
                  <a:pt x="0" y="0"/>
                </a:lnTo>
                <a:close/>
              </a:path>
            </a:pathLst>
          </a:custGeom>
          <a:blipFill>
            <a:blip r:embed="rId5"/>
            <a:stretch>
              <a:fillRect/>
            </a:stretch>
          </a:blipFill>
        </p:spPr>
      </p:sp>
      <p:sp>
        <p:nvSpPr>
          <p:cNvPr id="15" name="Freeform 15"/>
          <p:cNvSpPr/>
          <p:nvPr/>
        </p:nvSpPr>
        <p:spPr>
          <a:xfrm>
            <a:off x="9144000" y="5620578"/>
            <a:ext cx="9332843" cy="4666422"/>
          </a:xfrm>
          <a:custGeom>
            <a:avLst/>
            <a:gdLst/>
            <a:ahLst/>
            <a:cxnLst/>
            <a:rect l="l" t="t" r="r" b="b"/>
            <a:pathLst>
              <a:path w="9332843" h="4666422">
                <a:moveTo>
                  <a:pt x="0" y="0"/>
                </a:moveTo>
                <a:lnTo>
                  <a:pt x="9332843" y="0"/>
                </a:lnTo>
                <a:lnTo>
                  <a:pt x="9332843" y="4666422"/>
                </a:lnTo>
                <a:lnTo>
                  <a:pt x="0" y="46664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3161710" y="1028700"/>
            <a:ext cx="7632602" cy="2104711"/>
            <a:chOff x="0" y="0"/>
            <a:chExt cx="10176803" cy="2806282"/>
          </a:xfrm>
        </p:grpSpPr>
        <p:grpSp>
          <p:nvGrpSpPr>
            <p:cNvPr id="17" name="Group 17"/>
            <p:cNvGrpSpPr/>
            <p:nvPr/>
          </p:nvGrpSpPr>
          <p:grpSpPr>
            <a:xfrm>
              <a:off x="0" y="0"/>
              <a:ext cx="10176803" cy="2806282"/>
              <a:chOff x="0" y="0"/>
              <a:chExt cx="2010233" cy="554327"/>
            </a:xfrm>
          </p:grpSpPr>
          <p:sp>
            <p:nvSpPr>
              <p:cNvPr id="18" name="Freeform 18"/>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9" name="TextBox 19"/>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626985" y="650980"/>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5.1. TƯ TƯỞNG HCM VỀ ĐẠI                              </a:t>
              </a:r>
            </a:p>
            <a:p>
              <a:pPr algn="l">
                <a:lnSpc>
                  <a:spcPts val="4193"/>
                </a:lnSpc>
              </a:pPr>
              <a:r>
                <a:rPr lang="en-US" sz="2995" b="1">
                  <a:solidFill>
                    <a:srgbClr val="FFFFFF"/>
                  </a:solidFill>
                  <a:latin typeface="Noto Sans Bold"/>
                  <a:ea typeface="Noto Sans Bold"/>
                  <a:cs typeface="Noto Sans Bold"/>
                  <a:sym typeface="Noto Sans Bold"/>
                </a:rPr>
                <a:t>        ĐOÀN KẾT TOÀN DÂN TỘC</a:t>
              </a:r>
            </a:p>
          </p:txBody>
        </p:sp>
        <p:sp>
          <p:nvSpPr>
            <p:cNvPr id="21" name="Freeform 21"/>
            <p:cNvSpPr/>
            <p:nvPr/>
          </p:nvSpPr>
          <p:spPr>
            <a:xfrm>
              <a:off x="8349059" y="237642"/>
              <a:ext cx="1827744" cy="2330998"/>
            </a:xfrm>
            <a:custGeom>
              <a:avLst/>
              <a:gdLst/>
              <a:ahLst/>
              <a:cxnLst/>
              <a:rect l="l" t="t" r="r" b="b"/>
              <a:pathLst>
                <a:path w="1827744" h="2330998">
                  <a:moveTo>
                    <a:pt x="0" y="0"/>
                  </a:moveTo>
                  <a:lnTo>
                    <a:pt x="1827744" y="0"/>
                  </a:lnTo>
                  <a:lnTo>
                    <a:pt x="1827744" y="2330998"/>
                  </a:lnTo>
                  <a:lnTo>
                    <a:pt x="0" y="2330998"/>
                  </a:lnTo>
                  <a:lnTo>
                    <a:pt x="0" y="0"/>
                  </a:lnTo>
                  <a:close/>
                </a:path>
              </a:pathLst>
            </a:custGeom>
            <a:blipFill>
              <a:blip r:embed="rId8"/>
              <a:stretch>
                <a:fillRect r="-28247" b="-9007"/>
              </a:stretch>
            </a:blipFill>
          </p:spPr>
        </p:sp>
      </p:grpSp>
      <p:grpSp>
        <p:nvGrpSpPr>
          <p:cNvPr id="22" name="Group 22"/>
          <p:cNvGrpSpPr/>
          <p:nvPr/>
        </p:nvGrpSpPr>
        <p:grpSpPr>
          <a:xfrm>
            <a:off x="1897783" y="4091144"/>
            <a:ext cx="7632602" cy="2104711"/>
            <a:chOff x="0" y="0"/>
            <a:chExt cx="10176803" cy="2806282"/>
          </a:xfrm>
        </p:grpSpPr>
        <p:grpSp>
          <p:nvGrpSpPr>
            <p:cNvPr id="23" name="Group 23"/>
            <p:cNvGrpSpPr/>
            <p:nvPr/>
          </p:nvGrpSpPr>
          <p:grpSpPr>
            <a:xfrm>
              <a:off x="0" y="0"/>
              <a:ext cx="10176803" cy="2806282"/>
              <a:chOff x="0" y="0"/>
              <a:chExt cx="2010233" cy="554327"/>
            </a:xfrm>
          </p:grpSpPr>
          <p:sp>
            <p:nvSpPr>
              <p:cNvPr id="24" name="Freeform 24"/>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25" name="TextBox 25"/>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78531" y="686536"/>
              <a:ext cx="8006848"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5.2. TƯ TƯỞNG HCM VỀ ĐOÀN </a:t>
              </a:r>
            </a:p>
            <a:p>
              <a:pPr algn="l">
                <a:lnSpc>
                  <a:spcPts val="4193"/>
                </a:lnSpc>
              </a:pPr>
              <a:r>
                <a:rPr lang="en-US" sz="2995" b="1">
                  <a:solidFill>
                    <a:srgbClr val="FFFFFF"/>
                  </a:solidFill>
                  <a:latin typeface="Noto Sans Bold"/>
                  <a:ea typeface="Noto Sans Bold"/>
                  <a:cs typeface="Noto Sans Bold"/>
                  <a:sym typeface="Noto Sans Bold"/>
                </a:rPr>
                <a:t>        KẾT QUỐC TẾ</a:t>
              </a:r>
            </a:p>
          </p:txBody>
        </p:sp>
        <p:sp>
          <p:nvSpPr>
            <p:cNvPr id="27" name="Freeform 27"/>
            <p:cNvSpPr/>
            <p:nvPr/>
          </p:nvSpPr>
          <p:spPr>
            <a:xfrm>
              <a:off x="8180239" y="271943"/>
              <a:ext cx="1996564" cy="2262396"/>
            </a:xfrm>
            <a:custGeom>
              <a:avLst/>
              <a:gdLst/>
              <a:ahLst/>
              <a:cxnLst/>
              <a:rect l="l" t="t" r="r" b="b"/>
              <a:pathLst>
                <a:path w="1996564" h="2262396">
                  <a:moveTo>
                    <a:pt x="0" y="0"/>
                  </a:moveTo>
                  <a:lnTo>
                    <a:pt x="1996564" y="0"/>
                  </a:lnTo>
                  <a:lnTo>
                    <a:pt x="1996564" y="2262396"/>
                  </a:lnTo>
                  <a:lnTo>
                    <a:pt x="0" y="2262396"/>
                  </a:lnTo>
                  <a:lnTo>
                    <a:pt x="0" y="0"/>
                  </a:lnTo>
                  <a:close/>
                </a:path>
              </a:pathLst>
            </a:custGeom>
            <a:blipFill>
              <a:blip r:embed="rId9"/>
              <a:stretch>
                <a:fillRect/>
              </a:stretch>
            </a:blipFill>
          </p:spPr>
        </p:sp>
      </p:grpSp>
      <p:grpSp>
        <p:nvGrpSpPr>
          <p:cNvPr id="28" name="Group 28"/>
          <p:cNvGrpSpPr/>
          <p:nvPr/>
        </p:nvGrpSpPr>
        <p:grpSpPr>
          <a:xfrm>
            <a:off x="-9525" y="7078109"/>
            <a:ext cx="8670827" cy="2184483"/>
            <a:chOff x="0" y="0"/>
            <a:chExt cx="11561103" cy="2912644"/>
          </a:xfrm>
        </p:grpSpPr>
        <p:grpSp>
          <p:nvGrpSpPr>
            <p:cNvPr id="29" name="Group 29"/>
            <p:cNvGrpSpPr/>
            <p:nvPr/>
          </p:nvGrpSpPr>
          <p:grpSpPr>
            <a:xfrm>
              <a:off x="1384300" y="106362"/>
              <a:ext cx="10176803" cy="2806282"/>
              <a:chOff x="0" y="0"/>
              <a:chExt cx="2010233" cy="554327"/>
            </a:xfrm>
          </p:grpSpPr>
          <p:sp>
            <p:nvSpPr>
              <p:cNvPr id="30" name="Freeform 30"/>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31" name="TextBox 31"/>
              <p:cNvSpPr txBox="1"/>
              <p:nvPr/>
            </p:nvSpPr>
            <p:spPr>
              <a:xfrm>
                <a:off x="0" y="-38100"/>
                <a:ext cx="2010233" cy="592427"/>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32"/>
            <p:cNvSpPr/>
            <p:nvPr/>
          </p:nvSpPr>
          <p:spPr>
            <a:xfrm>
              <a:off x="0" y="0"/>
              <a:ext cx="4512362" cy="2335147"/>
            </a:xfrm>
            <a:custGeom>
              <a:avLst/>
              <a:gdLst/>
              <a:ahLst/>
              <a:cxnLst/>
              <a:rect l="l" t="t" r="r" b="b"/>
              <a:pathLst>
                <a:path w="4512362" h="2335147">
                  <a:moveTo>
                    <a:pt x="0" y="0"/>
                  </a:moveTo>
                  <a:lnTo>
                    <a:pt x="4512362" y="0"/>
                  </a:lnTo>
                  <a:lnTo>
                    <a:pt x="4512362" y="2335147"/>
                  </a:lnTo>
                  <a:lnTo>
                    <a:pt x="0" y="2335147"/>
                  </a:lnTo>
                  <a:lnTo>
                    <a:pt x="0" y="0"/>
                  </a:lnTo>
                  <a:close/>
                </a:path>
              </a:pathLst>
            </a:custGeom>
            <a:blipFill>
              <a:blip r:embed="rId10"/>
              <a:stretch>
                <a:fillRect/>
              </a:stretch>
            </a:blipFill>
          </p:spPr>
        </p:sp>
        <p:sp>
          <p:nvSpPr>
            <p:cNvPr id="33" name="TextBox 33"/>
            <p:cNvSpPr txBox="1"/>
            <p:nvPr/>
          </p:nvSpPr>
          <p:spPr>
            <a:xfrm>
              <a:off x="3142187" y="804573"/>
              <a:ext cx="8241116" cy="1352709"/>
            </a:xfrm>
            <a:prstGeom prst="rect">
              <a:avLst/>
            </a:prstGeom>
          </p:spPr>
          <p:txBody>
            <a:bodyPr lIns="0" tIns="0" rIns="0" bIns="0" rtlCol="0" anchor="t">
              <a:spAutoFit/>
            </a:bodyPr>
            <a:lstStyle/>
            <a:p>
              <a:pPr algn="l">
                <a:lnSpc>
                  <a:spcPts val="4193"/>
                </a:lnSpc>
              </a:pPr>
              <a:r>
                <a:rPr lang="en-US" sz="2995" b="1">
                  <a:solidFill>
                    <a:srgbClr val="FFFFFF"/>
                  </a:solidFill>
                  <a:latin typeface="Noto Sans Bold"/>
                  <a:ea typeface="Noto Sans Bold"/>
                  <a:cs typeface="Noto Sans Bold"/>
                  <a:sym typeface="Noto Sans Bold"/>
                </a:rPr>
                <a:t>5.3. VẬN DỤNG TTHCM ... TRONG</a:t>
              </a:r>
            </a:p>
            <a:p>
              <a:pPr algn="l">
                <a:lnSpc>
                  <a:spcPts val="4193"/>
                </a:lnSpc>
              </a:pPr>
              <a:r>
                <a:rPr lang="en-US" sz="2995" b="1">
                  <a:solidFill>
                    <a:srgbClr val="FFFFFF"/>
                  </a:solidFill>
                  <a:latin typeface="Noto Sans Bold"/>
                  <a:ea typeface="Noto Sans Bold"/>
                  <a:cs typeface="Noto Sans Bold"/>
                  <a:sym typeface="Noto Sans Bold"/>
                </a:rPr>
                <a:t>        GIAI ĐOẠN HIỆN NAY</a:t>
              </a:r>
            </a:p>
          </p:txBody>
        </p:sp>
      </p:grpSp>
      <p:grpSp>
        <p:nvGrpSpPr>
          <p:cNvPr id="34" name="Group 33">
            <a:extLst>
              <a:ext uri="{FF2B5EF4-FFF2-40B4-BE49-F238E27FC236}">
                <a16:creationId xmlns:a16="http://schemas.microsoft.com/office/drawing/2014/main" id="{62E2F5E7-B6D0-4BC3-A356-352517041139}"/>
              </a:ext>
            </a:extLst>
          </p:cNvPr>
          <p:cNvGrpSpPr/>
          <p:nvPr/>
        </p:nvGrpSpPr>
        <p:grpSpPr>
          <a:xfrm>
            <a:off x="536352" y="11220815"/>
            <a:ext cx="14450600" cy="16711256"/>
            <a:chOff x="857612" y="1691044"/>
            <a:chExt cx="14450600" cy="16711256"/>
          </a:xfrm>
        </p:grpSpPr>
        <p:sp>
          <p:nvSpPr>
            <p:cNvPr id="35" name="Freeform 40">
              <a:extLst>
                <a:ext uri="{FF2B5EF4-FFF2-40B4-BE49-F238E27FC236}">
                  <a16:creationId xmlns:a16="http://schemas.microsoft.com/office/drawing/2014/main" id="{9C3A332C-88FF-4F7C-8BAF-900FA03CD27E}"/>
                </a:ext>
              </a:extLst>
            </p:cNvPr>
            <p:cNvSpPr/>
            <p:nvPr/>
          </p:nvSpPr>
          <p:spPr>
            <a:xfrm>
              <a:off x="946029" y="1709030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6" name="Group 35">
              <a:extLst>
                <a:ext uri="{FF2B5EF4-FFF2-40B4-BE49-F238E27FC236}">
                  <a16:creationId xmlns:a16="http://schemas.microsoft.com/office/drawing/2014/main" id="{CD81CBC9-2FD9-492E-9452-9143E5E8A158}"/>
                </a:ext>
              </a:extLst>
            </p:cNvPr>
            <p:cNvGrpSpPr/>
            <p:nvPr/>
          </p:nvGrpSpPr>
          <p:grpSpPr>
            <a:xfrm>
              <a:off x="857612" y="1691044"/>
              <a:ext cx="14450600" cy="16711256"/>
              <a:chOff x="857612" y="1691044"/>
              <a:chExt cx="14450600" cy="16711256"/>
            </a:xfrm>
          </p:grpSpPr>
          <p:grpSp>
            <p:nvGrpSpPr>
              <p:cNvPr id="37" name="Group 36">
                <a:extLst>
                  <a:ext uri="{FF2B5EF4-FFF2-40B4-BE49-F238E27FC236}">
                    <a16:creationId xmlns:a16="http://schemas.microsoft.com/office/drawing/2014/main" id="{299E4FFD-9C6F-4883-B69C-7BF831097BFD}"/>
                  </a:ext>
                </a:extLst>
              </p:cNvPr>
              <p:cNvGrpSpPr/>
              <p:nvPr/>
            </p:nvGrpSpPr>
            <p:grpSpPr>
              <a:xfrm>
                <a:off x="857612" y="1691044"/>
                <a:ext cx="14450600" cy="16711256"/>
                <a:chOff x="857612" y="1691044"/>
                <a:chExt cx="14450600" cy="16711256"/>
              </a:xfrm>
            </p:grpSpPr>
            <p:sp>
              <p:nvSpPr>
                <p:cNvPr id="39" name="AutoShape 21">
                  <a:extLst>
                    <a:ext uri="{FF2B5EF4-FFF2-40B4-BE49-F238E27FC236}">
                      <a16:creationId xmlns:a16="http://schemas.microsoft.com/office/drawing/2014/main" id="{C26FAE82-6C8F-4BCB-9F1F-D27B5391090F}"/>
                    </a:ext>
                  </a:extLst>
                </p:cNvPr>
                <p:cNvSpPr/>
                <p:nvPr/>
              </p:nvSpPr>
              <p:spPr>
                <a:xfrm flipH="1">
                  <a:off x="1371599" y="2661914"/>
                  <a:ext cx="26088" cy="15740386"/>
                </a:xfrm>
                <a:prstGeom prst="line">
                  <a:avLst/>
                </a:prstGeom>
                <a:ln w="50800" cap="flat">
                  <a:solidFill>
                    <a:srgbClr val="B80000"/>
                  </a:solidFill>
                  <a:prstDash val="solid"/>
                  <a:headEnd type="none" w="sm" len="sm"/>
                  <a:tailEnd type="none" w="sm" len="sm"/>
                </a:ln>
              </p:spPr>
              <p:txBody>
                <a:bodyPr/>
                <a:lstStyle/>
                <a:p>
                  <a:endParaRPr lang="en-AU" dirty="0"/>
                </a:p>
              </p:txBody>
            </p:sp>
            <p:grpSp>
              <p:nvGrpSpPr>
                <p:cNvPr id="40" name="Group 39">
                  <a:extLst>
                    <a:ext uri="{FF2B5EF4-FFF2-40B4-BE49-F238E27FC236}">
                      <a16:creationId xmlns:a16="http://schemas.microsoft.com/office/drawing/2014/main" id="{041DA228-1C49-47BD-9773-C76AA70DA80C}"/>
                    </a:ext>
                  </a:extLst>
                </p:cNvPr>
                <p:cNvGrpSpPr/>
                <p:nvPr/>
              </p:nvGrpSpPr>
              <p:grpSpPr>
                <a:xfrm>
                  <a:off x="857612" y="1691044"/>
                  <a:ext cx="14450600" cy="14304353"/>
                  <a:chOff x="857612" y="1691044"/>
                  <a:chExt cx="14450600" cy="14304353"/>
                </a:xfrm>
              </p:grpSpPr>
              <p:grpSp>
                <p:nvGrpSpPr>
                  <p:cNvPr id="41" name="Group 17">
                    <a:extLst>
                      <a:ext uri="{FF2B5EF4-FFF2-40B4-BE49-F238E27FC236}">
                        <a16:creationId xmlns:a16="http://schemas.microsoft.com/office/drawing/2014/main" id="{8D75E704-47B5-4CF0-AE1A-7F4877AA431C}"/>
                      </a:ext>
                    </a:extLst>
                  </p:cNvPr>
                  <p:cNvGrpSpPr/>
                  <p:nvPr/>
                </p:nvGrpSpPr>
                <p:grpSpPr>
                  <a:xfrm>
                    <a:off x="857612" y="1691044"/>
                    <a:ext cx="1118252" cy="970871"/>
                    <a:chOff x="0" y="0"/>
                    <a:chExt cx="294519" cy="255703"/>
                  </a:xfrm>
                </p:grpSpPr>
                <p:sp>
                  <p:nvSpPr>
                    <p:cNvPr id="67" name="Freeform 18">
                      <a:extLst>
                        <a:ext uri="{FF2B5EF4-FFF2-40B4-BE49-F238E27FC236}">
                          <a16:creationId xmlns:a16="http://schemas.microsoft.com/office/drawing/2014/main" id="{9F6FBDEF-9DD5-4550-B5EF-1433D665155D}"/>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68" name="TextBox 19">
                      <a:extLst>
                        <a:ext uri="{FF2B5EF4-FFF2-40B4-BE49-F238E27FC236}">
                          <a16:creationId xmlns:a16="http://schemas.microsoft.com/office/drawing/2014/main" id="{996349A0-456F-4075-8E2E-5E4A113BB6C6}"/>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42" name="TextBox 20">
                    <a:extLst>
                      <a:ext uri="{FF2B5EF4-FFF2-40B4-BE49-F238E27FC236}">
                        <a16:creationId xmlns:a16="http://schemas.microsoft.com/office/drawing/2014/main" id="{1D0F8B35-EEA2-48CA-9CCD-1A3214E8817D}"/>
                      </a:ext>
                    </a:extLst>
                  </p:cNvPr>
                  <p:cNvSpPr txBox="1"/>
                  <p:nvPr/>
                </p:nvSpPr>
                <p:spPr>
                  <a:xfrm>
                    <a:off x="1281922" y="1897873"/>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a</a:t>
                    </a:r>
                  </a:p>
                </p:txBody>
              </p:sp>
              <p:sp>
                <p:nvSpPr>
                  <p:cNvPr id="43" name="Freeform 22">
                    <a:extLst>
                      <a:ext uri="{FF2B5EF4-FFF2-40B4-BE49-F238E27FC236}">
                        <a16:creationId xmlns:a16="http://schemas.microsoft.com/office/drawing/2014/main" id="{04BF5868-3A91-4B57-8792-3A9AFAD2589E}"/>
                      </a:ext>
                    </a:extLst>
                  </p:cNvPr>
                  <p:cNvSpPr/>
                  <p:nvPr/>
                </p:nvSpPr>
                <p:spPr>
                  <a:xfrm>
                    <a:off x="961957" y="362456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44" name="Group 23">
                    <a:extLst>
                      <a:ext uri="{FF2B5EF4-FFF2-40B4-BE49-F238E27FC236}">
                        <a16:creationId xmlns:a16="http://schemas.microsoft.com/office/drawing/2014/main" id="{85A8C7B2-C02D-4EA5-993B-1977FB6A70F2}"/>
                      </a:ext>
                    </a:extLst>
                  </p:cNvPr>
                  <p:cNvGrpSpPr/>
                  <p:nvPr/>
                </p:nvGrpSpPr>
                <p:grpSpPr>
                  <a:xfrm>
                    <a:off x="2339735" y="1691044"/>
                    <a:ext cx="10957145" cy="970871"/>
                    <a:chOff x="0" y="0"/>
                    <a:chExt cx="2885832" cy="255703"/>
                  </a:xfrm>
                </p:grpSpPr>
                <p:sp>
                  <p:nvSpPr>
                    <p:cNvPr id="65" name="Freeform 24">
                      <a:extLst>
                        <a:ext uri="{FF2B5EF4-FFF2-40B4-BE49-F238E27FC236}">
                          <a16:creationId xmlns:a16="http://schemas.microsoft.com/office/drawing/2014/main" id="{B6B79DF2-16ED-4032-A27E-5AF4EDEC27E7}"/>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66" name="TextBox 25">
                      <a:extLst>
                        <a:ext uri="{FF2B5EF4-FFF2-40B4-BE49-F238E27FC236}">
                          <a16:creationId xmlns:a16="http://schemas.microsoft.com/office/drawing/2014/main" id="{21CDA39F-6EAF-4E9A-8705-0113C2DB33ED}"/>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45" name="TextBox 26">
                    <a:extLst>
                      <a:ext uri="{FF2B5EF4-FFF2-40B4-BE49-F238E27FC236}">
                        <a16:creationId xmlns:a16="http://schemas.microsoft.com/office/drawing/2014/main" id="{88279FE3-7D18-4A31-B6C8-C99A63C6C742}"/>
                      </a:ext>
                    </a:extLst>
                  </p:cNvPr>
                  <p:cNvSpPr txBox="1"/>
                  <p:nvPr/>
                </p:nvSpPr>
                <p:spPr>
                  <a:xfrm>
                    <a:off x="2616126" y="1727217"/>
                    <a:ext cx="10404364" cy="855662"/>
                  </a:xfrm>
                  <a:prstGeom prst="rect">
                    <a:avLst/>
                  </a:prstGeom>
                </p:spPr>
                <p:txBody>
                  <a:bodyPr lIns="0" tIns="0" rIns="0" bIns="0" rtlCol="0" anchor="t">
                    <a:spAutoFit/>
                  </a:bodyPr>
                  <a:lstStyle/>
                  <a:p>
                    <a:pPr algn="just">
                      <a:lnSpc>
                        <a:spcPts val="3499"/>
                      </a:lnSpc>
                    </a:pP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là</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vấn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đề</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có</a:t>
                    </a:r>
                    <a:r>
                      <a:rPr lang="en-US" sz="2499" b="1" i="1" dirty="0">
                        <a:solidFill>
                          <a:srgbClr val="B80000"/>
                        </a:solidFill>
                        <a:latin typeface="DejaVu Serif Bold Italics"/>
                        <a:ea typeface="DejaVu Serif Bold Italics"/>
                        <a:cs typeface="DejaVu Serif Bold Italics"/>
                        <a:sym typeface="DejaVu Serif Bold Italics"/>
                      </a:rPr>
                      <a:t> ý </a:t>
                    </a:r>
                    <a:r>
                      <a:rPr lang="en-US" sz="2499" b="1" i="1" dirty="0" err="1">
                        <a:solidFill>
                          <a:srgbClr val="B80000"/>
                        </a:solidFill>
                        <a:latin typeface="DejaVu Serif Bold Italics"/>
                        <a:ea typeface="DejaVu Serif Bold Italics"/>
                        <a:cs typeface="DejaVu Serif Bold Italics"/>
                        <a:sym typeface="DejaVu Serif Bold Italics"/>
                      </a:rPr>
                      <a:t>nghĩa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chiến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lược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quyết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định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thành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công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cách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mạng</a:t>
                    </a:r>
                    <a:endParaRPr lang="en-US" sz="2499" b="1" i="1" dirty="0">
                      <a:solidFill>
                        <a:srgbClr val="B80000"/>
                      </a:solidFill>
                      <a:latin typeface="DejaVu Serif Bold Italics"/>
                      <a:ea typeface="DejaVu Serif Bold Italics"/>
                      <a:cs typeface="DejaVu Serif Bold Italics"/>
                      <a:sym typeface="DejaVu Serif Bold Italics"/>
                    </a:endParaRPr>
                  </a:p>
                </p:txBody>
              </p:sp>
              <p:sp>
                <p:nvSpPr>
                  <p:cNvPr id="46" name="TextBox 27">
                    <a:extLst>
                      <a:ext uri="{FF2B5EF4-FFF2-40B4-BE49-F238E27FC236}">
                        <a16:creationId xmlns:a16="http://schemas.microsoft.com/office/drawing/2014/main" id="{1A491489-78E4-4BC3-94E0-98EA5232AE66}"/>
                      </a:ext>
                    </a:extLst>
                  </p:cNvPr>
                  <p:cNvSpPr txBox="1"/>
                  <p:nvPr/>
                </p:nvSpPr>
                <p:spPr>
                  <a:xfrm>
                    <a:off x="2339735" y="3611031"/>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Đại đoàn kết toàn dân tộc không phải là sách lược hay thủ đoạn chỉnh trị mà là </a:t>
                    </a:r>
                    <a:r>
                      <a:rPr lang="en-US" sz="2499" b="1">
                        <a:solidFill>
                          <a:srgbClr val="B80000"/>
                        </a:solidFill>
                        <a:latin typeface="DejaVu Serif Bold"/>
                        <a:ea typeface="DejaVu Serif Bold"/>
                        <a:cs typeface="DejaVu Serif Bold"/>
                        <a:sym typeface="DejaVu Serif Bold"/>
                      </a:rPr>
                      <a:t>chiến lược lâu dài, nhất quán</a:t>
                    </a:r>
                    <a:r>
                      <a:rPr lang="en-US" sz="2499">
                        <a:solidFill>
                          <a:srgbClr val="B80000"/>
                        </a:solidFill>
                        <a:latin typeface="DejaVu Serif"/>
                        <a:ea typeface="DejaVu Serif"/>
                        <a:cs typeface="DejaVu Serif"/>
                        <a:sym typeface="DejaVu Serif"/>
                      </a:rPr>
                      <a:t> của cách mạng Việt Nam.</a:t>
                    </a:r>
                  </a:p>
                </p:txBody>
              </p:sp>
              <p:sp>
                <p:nvSpPr>
                  <p:cNvPr id="47" name="Freeform 28">
                    <a:extLst>
                      <a:ext uri="{FF2B5EF4-FFF2-40B4-BE49-F238E27FC236}">
                        <a16:creationId xmlns:a16="http://schemas.microsoft.com/office/drawing/2014/main" id="{82A0DB2B-1E2F-469F-83D6-E18A2990EBF7}"/>
                      </a:ext>
                    </a:extLst>
                  </p:cNvPr>
                  <p:cNvSpPr/>
                  <p:nvPr/>
                </p:nvSpPr>
                <p:spPr>
                  <a:xfrm>
                    <a:off x="961957" y="533621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8" name="TextBox 29">
                    <a:extLst>
                      <a:ext uri="{FF2B5EF4-FFF2-40B4-BE49-F238E27FC236}">
                        <a16:creationId xmlns:a16="http://schemas.microsoft.com/office/drawing/2014/main" id="{07830C61-8371-45C9-B85C-A1CCE2100D1A}"/>
                      </a:ext>
                    </a:extLst>
                  </p:cNvPr>
                  <p:cNvSpPr txBox="1"/>
                  <p:nvPr/>
                </p:nvSpPr>
                <p:spPr>
                  <a:xfrm>
                    <a:off x="2339735" y="5322680"/>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Hồ Chí Minh khẳng định: Đại đoàn kết toàn dân tộc là </a:t>
                    </a:r>
                    <a:r>
                      <a:rPr lang="en-US" sz="2499" b="1">
                        <a:solidFill>
                          <a:srgbClr val="B80000"/>
                        </a:solidFill>
                        <a:latin typeface="DejaVu Serif Bold"/>
                        <a:ea typeface="DejaVu Serif Bold"/>
                        <a:cs typeface="DejaVu Serif Bold"/>
                        <a:sym typeface="DejaVu Serif Bold"/>
                      </a:rPr>
                      <a:t>nhân tố quyết định</a:t>
                    </a:r>
                    <a:r>
                      <a:rPr lang="en-US" sz="2499">
                        <a:solidFill>
                          <a:srgbClr val="B80000"/>
                        </a:solidFill>
                        <a:latin typeface="DejaVu Serif"/>
                        <a:ea typeface="DejaVu Serif"/>
                        <a:cs typeface="DejaVu Serif"/>
                        <a:sym typeface="DejaVu Serif"/>
                      </a:rPr>
                      <a:t> sự thành công của sự nghiệp cách mạng.</a:t>
                    </a:r>
                  </a:p>
                </p:txBody>
              </p:sp>
              <p:sp>
                <p:nvSpPr>
                  <p:cNvPr id="49" name="Freeform 30">
                    <a:extLst>
                      <a:ext uri="{FF2B5EF4-FFF2-40B4-BE49-F238E27FC236}">
                        <a16:creationId xmlns:a16="http://schemas.microsoft.com/office/drawing/2014/main" id="{74D44B50-306E-4A6F-A57B-E2E27C45F02E}"/>
                      </a:ext>
                    </a:extLst>
                  </p:cNvPr>
                  <p:cNvSpPr/>
                  <p:nvPr/>
                </p:nvSpPr>
                <p:spPr>
                  <a:xfrm>
                    <a:off x="961957" y="7045874"/>
                    <a:ext cx="871462" cy="871462"/>
                  </a:xfrm>
                  <a:custGeom>
                    <a:avLst/>
                    <a:gdLst/>
                    <a:ahLst/>
                    <a:cxnLst/>
                    <a:rect l="l" t="t" r="r" b="b"/>
                    <a:pathLst>
                      <a:path w="1161949" h="1161949">
                        <a:moveTo>
                          <a:pt x="0" y="0"/>
                        </a:moveTo>
                        <a:lnTo>
                          <a:pt x="1161949" y="0"/>
                        </a:lnTo>
                        <a:lnTo>
                          <a:pt x="1161949" y="1161948"/>
                        </a:lnTo>
                        <a:lnTo>
                          <a:pt x="0" y="11619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0" name="TextBox 31">
                    <a:extLst>
                      <a:ext uri="{FF2B5EF4-FFF2-40B4-BE49-F238E27FC236}">
                        <a16:creationId xmlns:a16="http://schemas.microsoft.com/office/drawing/2014/main" id="{27D5F024-51CA-49E5-9BB9-88C41620BAA8}"/>
                      </a:ext>
                    </a:extLst>
                  </p:cNvPr>
                  <p:cNvSpPr txBox="1"/>
                  <p:nvPr/>
                </p:nvSpPr>
                <p:spPr>
                  <a:xfrm>
                    <a:off x="2339735" y="7032342"/>
                    <a:ext cx="12935614" cy="129381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nói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về</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chúng</a:t>
                    </a:r>
                    <a:r>
                      <a:rPr lang="en-US" sz="2499" dirty="0">
                        <a:solidFill>
                          <a:srgbClr val="B80000"/>
                        </a:solidFill>
                        <a:latin typeface="DejaVu Serif"/>
                        <a:ea typeface="DejaVu Serif"/>
                        <a:cs typeface="DejaVu Serif"/>
                        <a:sym typeface="DejaVu Serif"/>
                      </a:rPr>
                      <a:t> ta”;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then </a:t>
                    </a:r>
                    <a:r>
                      <a:rPr lang="en-US" sz="2499" dirty="0" err="1">
                        <a:solidFill>
                          <a:srgbClr val="B80000"/>
                        </a:solidFill>
                        <a:latin typeface="DejaVu Serif"/>
                        <a:ea typeface="DejaVu Serif"/>
                        <a:cs typeface="DejaVu Serif"/>
                        <a:sym typeface="DejaVu Serif"/>
                      </a:rPr>
                      <a:t>chốt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điểm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mẹ</a:t>
                    </a:r>
                    <a:r>
                      <a:rPr lang="en-US" sz="2499" dirty="0">
                        <a:solidFill>
                          <a:srgbClr val="B80000"/>
                        </a:solidFill>
                        <a:latin typeface="DejaVu Serif"/>
                        <a:ea typeface="DejaVu Serif"/>
                        <a:cs typeface="DejaVu Serif"/>
                        <a:sym typeface="DejaVu Serif"/>
                      </a:rPr>
                      <a:t> ... ”;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p>
                </p:txBody>
              </p:sp>
              <p:grpSp>
                <p:nvGrpSpPr>
                  <p:cNvPr id="51" name="Group 32">
                    <a:extLst>
                      <a:ext uri="{FF2B5EF4-FFF2-40B4-BE49-F238E27FC236}">
                        <a16:creationId xmlns:a16="http://schemas.microsoft.com/office/drawing/2014/main" id="{F3B5F271-80F4-46AF-A246-E568A2BA3C3C}"/>
                      </a:ext>
                    </a:extLst>
                  </p:cNvPr>
                  <p:cNvGrpSpPr/>
                  <p:nvPr/>
                </p:nvGrpSpPr>
                <p:grpSpPr>
                  <a:xfrm>
                    <a:off x="857612" y="9221505"/>
                    <a:ext cx="1118252" cy="970871"/>
                    <a:chOff x="0" y="0"/>
                    <a:chExt cx="294519" cy="255703"/>
                  </a:xfrm>
                </p:grpSpPr>
                <p:sp>
                  <p:nvSpPr>
                    <p:cNvPr id="63" name="Freeform 33">
                      <a:extLst>
                        <a:ext uri="{FF2B5EF4-FFF2-40B4-BE49-F238E27FC236}">
                          <a16:creationId xmlns:a16="http://schemas.microsoft.com/office/drawing/2014/main" id="{CB2EA3F8-A9B4-46F9-950E-89E1EA1619F9}"/>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64" name="TextBox 34">
                      <a:extLst>
                        <a:ext uri="{FF2B5EF4-FFF2-40B4-BE49-F238E27FC236}">
                          <a16:creationId xmlns:a16="http://schemas.microsoft.com/office/drawing/2014/main" id="{D5A0826B-5464-4085-AF93-D657125C16A1}"/>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52" name="TextBox 35">
                    <a:extLst>
                      <a:ext uri="{FF2B5EF4-FFF2-40B4-BE49-F238E27FC236}">
                        <a16:creationId xmlns:a16="http://schemas.microsoft.com/office/drawing/2014/main" id="{EDCDB373-A9BB-48E2-B2F9-27646D8386FB}"/>
                      </a:ext>
                    </a:extLst>
                  </p:cNvPr>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a:solidFill>
                          <a:srgbClr val="FFFFFF"/>
                        </a:solidFill>
                        <a:latin typeface="DejaVu Serif Bold"/>
                        <a:ea typeface="DejaVu Serif Bold"/>
                        <a:cs typeface="DejaVu Serif Bold"/>
                        <a:sym typeface="DejaVu Serif Bold"/>
                      </a:rPr>
                      <a:t>b</a:t>
                    </a:r>
                  </a:p>
                </p:txBody>
              </p:sp>
              <p:grpSp>
                <p:nvGrpSpPr>
                  <p:cNvPr id="53" name="Group 36">
                    <a:extLst>
                      <a:ext uri="{FF2B5EF4-FFF2-40B4-BE49-F238E27FC236}">
                        <a16:creationId xmlns:a16="http://schemas.microsoft.com/office/drawing/2014/main" id="{EF3201A2-CF53-4550-8273-8819507ED3D4}"/>
                      </a:ext>
                    </a:extLst>
                  </p:cNvPr>
                  <p:cNvGrpSpPr/>
                  <p:nvPr/>
                </p:nvGrpSpPr>
                <p:grpSpPr>
                  <a:xfrm>
                    <a:off x="2339735" y="9221505"/>
                    <a:ext cx="10957145" cy="970871"/>
                    <a:chOff x="0" y="0"/>
                    <a:chExt cx="2885832" cy="255703"/>
                  </a:xfrm>
                </p:grpSpPr>
                <p:sp>
                  <p:nvSpPr>
                    <p:cNvPr id="61" name="Freeform 37">
                      <a:extLst>
                        <a:ext uri="{FF2B5EF4-FFF2-40B4-BE49-F238E27FC236}">
                          <a16:creationId xmlns:a16="http://schemas.microsoft.com/office/drawing/2014/main" id="{4AAA6317-6045-4B05-BFA7-075F8551D5E0}"/>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62" name="TextBox 38">
                      <a:extLst>
                        <a:ext uri="{FF2B5EF4-FFF2-40B4-BE49-F238E27FC236}">
                          <a16:creationId xmlns:a16="http://schemas.microsoft.com/office/drawing/2014/main" id="{CC5B63A2-2B47-40C1-AD56-7B11805566B9}"/>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54" name="TextBox 39">
                    <a:extLst>
                      <a:ext uri="{FF2B5EF4-FFF2-40B4-BE49-F238E27FC236}">
                        <a16:creationId xmlns:a16="http://schemas.microsoft.com/office/drawing/2014/main" id="{65F61BCA-065E-4330-A6B4-D44F674A043B}"/>
                      </a:ext>
                    </a:extLst>
                  </p:cNvPr>
                  <p:cNvSpPr txBox="1"/>
                  <p:nvPr/>
                </p:nvSpPr>
                <p:spPr>
                  <a:xfrm>
                    <a:off x="2616126" y="9257677"/>
                    <a:ext cx="10404364" cy="855662"/>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Đại đoàn kết toàn dân tộc là 1 mục tiêu, nhiệm vụ hàng đầu của cách mạng Việt Nam</a:t>
                    </a:r>
                  </a:p>
                </p:txBody>
              </p:sp>
              <p:sp>
                <p:nvSpPr>
                  <p:cNvPr id="55" name="Freeform 40">
                    <a:extLst>
                      <a:ext uri="{FF2B5EF4-FFF2-40B4-BE49-F238E27FC236}">
                        <a16:creationId xmlns:a16="http://schemas.microsoft.com/office/drawing/2014/main" id="{1D3BEE64-F617-4737-A783-089BA4D9F92A}"/>
                      </a:ext>
                    </a:extLst>
                  </p:cNvPr>
                  <p:cNvSpPr/>
                  <p:nvPr/>
                </p:nvSpPr>
                <p:spPr>
                  <a:xfrm>
                    <a:off x="961957" y="11087725"/>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6" name="TextBox 41">
                    <a:extLst>
                      <a:ext uri="{FF2B5EF4-FFF2-40B4-BE49-F238E27FC236}">
                        <a16:creationId xmlns:a16="http://schemas.microsoft.com/office/drawing/2014/main" id="{D943A10A-78FF-4B8B-A5AE-9D6AB8D81CAC}"/>
                      </a:ext>
                    </a:extLst>
                  </p:cNvPr>
                  <p:cNvSpPr txBox="1"/>
                  <p:nvPr/>
                </p:nvSpPr>
                <p:spPr>
                  <a:xfrm>
                    <a:off x="2339735" y="11074194"/>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Với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chỉ</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khẩu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hiệu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chiến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lược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còn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mục</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tiêu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lâu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dài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cách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mạng</a:t>
                    </a:r>
                    <a:r>
                      <a:rPr lang="en-US" sz="2499" dirty="0">
                        <a:solidFill>
                          <a:srgbClr val="B80000"/>
                        </a:solidFill>
                        <a:latin typeface="DejaVu Serif"/>
                        <a:ea typeface="DejaVu Serif"/>
                        <a:cs typeface="DejaVu Serif"/>
                        <a:sym typeface="DejaVu Serif"/>
                      </a:rPr>
                      <a:t>.</a:t>
                    </a:r>
                  </a:p>
                </p:txBody>
              </p:sp>
              <p:sp>
                <p:nvSpPr>
                  <p:cNvPr id="57" name="Freeform 40">
                    <a:extLst>
                      <a:ext uri="{FF2B5EF4-FFF2-40B4-BE49-F238E27FC236}">
                        <a16:creationId xmlns:a16="http://schemas.microsoft.com/office/drawing/2014/main" id="{C3663394-FC92-4BA0-9B2D-3B4912B362B8}"/>
                      </a:ext>
                    </a:extLst>
                  </p:cNvPr>
                  <p:cNvSpPr/>
                  <p:nvPr/>
                </p:nvSpPr>
                <p:spPr>
                  <a:xfrm>
                    <a:off x="935869" y="1289878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8" name="TextBox 41">
                    <a:extLst>
                      <a:ext uri="{FF2B5EF4-FFF2-40B4-BE49-F238E27FC236}">
                        <a16:creationId xmlns:a16="http://schemas.microsoft.com/office/drawing/2014/main" id="{48D0C4CB-ACDF-447D-8C99-92940E11DB6F}"/>
                      </a:ext>
                    </a:extLst>
                  </p:cNvPr>
                  <p:cNvSpPr txBox="1"/>
                  <p:nvPr/>
                </p:nvSpPr>
                <p:spPr>
                  <a:xfrm>
                    <a:off x="2313647" y="12885248"/>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tuyên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bố</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Mục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đích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Lao </a:t>
                    </a:r>
                    <a:r>
                      <a:rPr lang="en-US" sz="2499" dirty="0" err="1">
                        <a:solidFill>
                          <a:srgbClr val="B80000"/>
                        </a:solidFill>
                        <a:latin typeface="DejaVu Serif"/>
                        <a:ea typeface="DejaVu Serif"/>
                        <a:cs typeface="DejaVu Serif"/>
                        <a:sym typeface="DejaVu Serif"/>
                      </a:rPr>
                      <a:t>động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có</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trong</a:t>
                    </a:r>
                    <a:r>
                      <a:rPr lang="en-US" sz="2499" dirty="0">
                        <a:solidFill>
                          <a:srgbClr val="B80000"/>
                        </a:solidFill>
                        <a:latin typeface="DejaVu Serif"/>
                        <a:ea typeface="DejaVu Serif"/>
                        <a:cs typeface="DejaVu Serif"/>
                        <a:sym typeface="DejaVu Serif"/>
                      </a:rPr>
                      <a:t> 8 </a:t>
                    </a:r>
                    <a:r>
                      <a:rPr lang="en-US" sz="2499" dirty="0" err="1">
                        <a:solidFill>
                          <a:srgbClr val="B80000"/>
                        </a:solidFill>
                        <a:latin typeface="DejaVu Serif"/>
                        <a:ea typeface="DejaVu Serif"/>
                        <a:cs typeface="DejaVu Serif"/>
                        <a:sym typeface="DejaVu Serif"/>
                      </a:rPr>
                      <a:t>chữ</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a:solidFill>
                          <a:srgbClr val="B80000"/>
                        </a:solidFill>
                        <a:latin typeface="DejaVu Serif"/>
                        <a:ea typeface="DejaVu Serif"/>
                        <a:cs typeface="DejaVu Serif"/>
                        <a:sym typeface="DejaVu Serif"/>
                      </a:rPr>
                      <a:t>ĐOÀN KẾT TOÀN DÂN, PHỤNG SỰ TỔ QUỐC</a:t>
                    </a:r>
                    <a:r>
                      <a:rPr lang="en-US" sz="2499" dirty="0">
                        <a:solidFill>
                          <a:srgbClr val="B80000"/>
                        </a:solidFill>
                        <a:latin typeface="DejaVu Serif"/>
                        <a:ea typeface="DejaVu Serif"/>
                        <a:cs typeface="DejaVu Serif"/>
                        <a:sym typeface="DejaVu Serif"/>
                      </a:rPr>
                      <a:t>”.</a:t>
                    </a:r>
                  </a:p>
                </p:txBody>
              </p:sp>
              <p:sp>
                <p:nvSpPr>
                  <p:cNvPr id="59" name="Freeform 40">
                    <a:extLst>
                      <a:ext uri="{FF2B5EF4-FFF2-40B4-BE49-F238E27FC236}">
                        <a16:creationId xmlns:a16="http://schemas.microsoft.com/office/drawing/2014/main" id="{9F8E1DF1-63B6-4FDD-854E-9E084E40AD9D}"/>
                      </a:ext>
                    </a:extLst>
                  </p:cNvPr>
                  <p:cNvSpPr/>
                  <p:nvPr/>
                </p:nvSpPr>
                <p:spPr>
                  <a:xfrm>
                    <a:off x="961957" y="14908189"/>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60" name="TextBox 41">
                    <a:extLst>
                      <a:ext uri="{FF2B5EF4-FFF2-40B4-BE49-F238E27FC236}">
                        <a16:creationId xmlns:a16="http://schemas.microsoft.com/office/drawing/2014/main" id="{03D04510-2EB6-47A3-A1A7-5020A4D08808}"/>
                      </a:ext>
                    </a:extLst>
                  </p:cNvPr>
                  <p:cNvSpPr txBox="1"/>
                  <p:nvPr/>
                </p:nvSpPr>
                <p:spPr>
                  <a:xfrm>
                    <a:off x="2372598" y="14683178"/>
                    <a:ext cx="12935614" cy="1312219"/>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Cộng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sản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 </a:t>
                    </a:r>
                    <a:r>
                      <a:rPr lang="vi-VN" sz="2499" dirty="0" err="1">
                        <a:solidFill>
                          <a:srgbClr val="B80000"/>
                        </a:solidFill>
                        <a:latin typeface="DejaVu Serif"/>
                        <a:ea typeface="DejaVu Serif"/>
                        <a:cs typeface="DejaVu Serif"/>
                        <a:sym typeface="DejaVu Serif"/>
                      </a:rPr>
                      <a:t>lực</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lượng</a:t>
                    </a:r>
                    <a:r>
                      <a:rPr lang="vi-VN" sz="2499" dirty="0">
                        <a:solidFill>
                          <a:srgbClr val="B80000"/>
                        </a:solidFill>
                        <a:latin typeface="DejaVu Serif"/>
                        <a:ea typeface="DejaVu Serif"/>
                        <a:cs typeface="DejaVu Serif"/>
                        <a:sym typeface="DejaVu Serif"/>
                      </a:rPr>
                      <a:t> duy </a:t>
                    </a:r>
                    <a:r>
                      <a:rPr lang="vi-VN" sz="2499" dirty="0" err="1">
                        <a:solidFill>
                          <a:srgbClr val="B80000"/>
                        </a:solidFill>
                        <a:latin typeface="DejaVu Serif"/>
                        <a:ea typeface="DejaVu Serif"/>
                        <a:cs typeface="DejaVu Serif"/>
                        <a:sym typeface="DejaVu Serif"/>
                      </a:rPr>
                      <a:t>nhất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lãnh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đạo</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vậy</a:t>
                    </a:r>
                    <a:r>
                      <a:rPr lang="vi-VN" sz="2499"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đại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đoàn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kết</a:t>
                    </a:r>
                    <a:r>
                      <a:rPr lang="vi-VN" sz="2499" b="1" dirty="0">
                        <a:solidFill>
                          <a:srgbClr val="B80000"/>
                        </a:solidFill>
                        <a:latin typeface="DejaVu Serif"/>
                        <a:ea typeface="DejaVu Serif"/>
                        <a:cs typeface="DejaVu Serif"/>
                        <a:sym typeface="DejaVu Serif"/>
                      </a:rPr>
                      <a:t> dân </a:t>
                    </a:r>
                    <a:r>
                      <a:rPr lang="vi-VN" sz="2499" b="1" dirty="0" err="1">
                        <a:solidFill>
                          <a:srgbClr val="B80000"/>
                        </a:solidFill>
                        <a:latin typeface="DejaVu Serif"/>
                        <a:ea typeface="DejaVu Serif"/>
                        <a:cs typeface="DejaVu Serif"/>
                        <a:sym typeface="DejaVu Serif"/>
                      </a:rPr>
                      <a:t>tộc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phải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được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quán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triệt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từ</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chủ</a:t>
                    </a:r>
                    <a:r>
                      <a:rPr lang="vi-VN" sz="2499" b="1" dirty="0">
                        <a:solidFill>
                          <a:srgbClr val="B80000"/>
                        </a:solidFill>
                        <a:latin typeface="DejaVu Serif"/>
                        <a:ea typeface="DejaVu Serif"/>
                        <a:cs typeface="DejaVu Serif"/>
                        <a:sym typeface="DejaVu Serif"/>
                      </a:rPr>
                      <a:t> trương, </a:t>
                    </a:r>
                    <a:r>
                      <a:rPr lang="vi-VN" sz="2499" b="1" dirty="0" err="1">
                        <a:solidFill>
                          <a:srgbClr val="B80000"/>
                        </a:solidFill>
                        <a:latin typeface="DejaVu Serif"/>
                        <a:ea typeface="DejaVu Serif"/>
                        <a:cs typeface="DejaVu Serif"/>
                        <a:sym typeface="DejaVu Serif"/>
                      </a:rPr>
                      <a:t>đường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lối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tới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hoạt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động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thực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tiễn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của</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sp>
            <p:nvSpPr>
              <p:cNvPr id="38" name="TextBox 41">
                <a:extLst>
                  <a:ext uri="{FF2B5EF4-FFF2-40B4-BE49-F238E27FC236}">
                    <a16:creationId xmlns:a16="http://schemas.microsoft.com/office/drawing/2014/main" id="{37702B01-BCBA-431D-9217-3B0C72A01FB9}"/>
                  </a:ext>
                </a:extLst>
              </p:cNvPr>
              <p:cNvSpPr txBox="1"/>
              <p:nvPr/>
            </p:nvSpPr>
            <p:spPr>
              <a:xfrm>
                <a:off x="2372598" y="17111800"/>
                <a:ext cx="12935614" cy="863378"/>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phải</a:t>
                </a:r>
                <a:r>
                  <a:rPr lang="vi-VN" sz="2499" dirty="0">
                    <a:solidFill>
                      <a:srgbClr val="B80000"/>
                    </a:solidFill>
                    <a:latin typeface="DejaVu Serif"/>
                    <a:ea typeface="DejaVu Serif"/>
                    <a:cs typeface="DejaVu Serif"/>
                    <a:sym typeface="DejaVu Serif"/>
                  </a:rPr>
                  <a:t> do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Đại</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đoàn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kết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yêu </a:t>
                </a:r>
                <a:r>
                  <a:rPr lang="vi-VN" sz="2499" dirty="0" err="1">
                    <a:solidFill>
                      <a:srgbClr val="B80000"/>
                    </a:solidFill>
                    <a:latin typeface="DejaVu Serif"/>
                    <a:ea typeface="DejaVu Serif"/>
                    <a:cs typeface="DejaVu Serif"/>
                    <a:sym typeface="DejaVu Serif"/>
                  </a:rPr>
                  <a:t>cầu</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khách</a:t>
                </a:r>
                <a:r>
                  <a:rPr lang="vi-VN" sz="2499" dirty="0">
                    <a:solidFill>
                      <a:srgbClr val="B80000"/>
                    </a:solidFill>
                    <a:latin typeface="DejaVu Serif"/>
                    <a:ea typeface="DejaVu Serif"/>
                    <a:cs typeface="DejaVu Serif"/>
                    <a:sym typeface="DejaVu Serif"/>
                  </a:rPr>
                  <a:t> quan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grpSp>
        <p:nvGrpSpPr>
          <p:cNvPr id="69" name="Group 11">
            <a:extLst>
              <a:ext uri="{FF2B5EF4-FFF2-40B4-BE49-F238E27FC236}">
                <a16:creationId xmlns:a16="http://schemas.microsoft.com/office/drawing/2014/main" id="{369EF543-1D31-45D8-ACD9-C98D18808F88}"/>
              </a:ext>
            </a:extLst>
          </p:cNvPr>
          <p:cNvGrpSpPr/>
          <p:nvPr/>
        </p:nvGrpSpPr>
        <p:grpSpPr>
          <a:xfrm>
            <a:off x="-10765920" y="4436210"/>
            <a:ext cx="10784145" cy="970871"/>
            <a:chOff x="0" y="0"/>
            <a:chExt cx="14378860" cy="1294494"/>
          </a:xfrm>
        </p:grpSpPr>
        <p:grpSp>
          <p:nvGrpSpPr>
            <p:cNvPr id="70" name="Group 12">
              <a:extLst>
                <a:ext uri="{FF2B5EF4-FFF2-40B4-BE49-F238E27FC236}">
                  <a16:creationId xmlns:a16="http://schemas.microsoft.com/office/drawing/2014/main" id="{EBAEA0F7-98D0-4084-A858-2522E8D43AF0}"/>
                </a:ext>
              </a:extLst>
            </p:cNvPr>
            <p:cNvGrpSpPr/>
            <p:nvPr/>
          </p:nvGrpSpPr>
          <p:grpSpPr>
            <a:xfrm>
              <a:off x="0" y="0"/>
              <a:ext cx="13438649" cy="1294494"/>
              <a:chOff x="0" y="0"/>
              <a:chExt cx="2654548" cy="255703"/>
            </a:xfrm>
          </p:grpSpPr>
          <p:sp>
            <p:nvSpPr>
              <p:cNvPr id="72" name="Freeform 13">
                <a:extLst>
                  <a:ext uri="{FF2B5EF4-FFF2-40B4-BE49-F238E27FC236}">
                    <a16:creationId xmlns:a16="http://schemas.microsoft.com/office/drawing/2014/main" id="{CD60124C-D32B-44C8-8182-EA6C9C6FF2AE}"/>
                  </a:ext>
                </a:extLst>
              </p:cNvPr>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73" name="TextBox 14">
                <a:extLst>
                  <a:ext uri="{FF2B5EF4-FFF2-40B4-BE49-F238E27FC236}">
                    <a16:creationId xmlns:a16="http://schemas.microsoft.com/office/drawing/2014/main" id="{F40A377C-34FB-4A10-A394-A389670B191D}"/>
                  </a:ext>
                </a:extLst>
              </p:cNvPr>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71" name="TextBox 15">
              <a:extLst>
                <a:ext uri="{FF2B5EF4-FFF2-40B4-BE49-F238E27FC236}">
                  <a16:creationId xmlns:a16="http://schemas.microsoft.com/office/drawing/2014/main" id="{D0AA104A-550A-4FD0-98AA-4D4C479C43E9}"/>
                </a:ext>
              </a:extLst>
            </p:cNvPr>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dirty="0">
                  <a:solidFill>
                    <a:srgbClr val="FFFFFF"/>
                  </a:solidFill>
                  <a:latin typeface="DejaVu Serif Bold"/>
                  <a:ea typeface="DejaVu Serif Bold"/>
                  <a:cs typeface="DejaVu Serif Bold"/>
                  <a:sym typeface="DejaVu Serif Bold"/>
                </a:rPr>
                <a:t>5.1.1. </a:t>
              </a:r>
              <a:r>
                <a:rPr lang="en-US" sz="2499" b="1" dirty="0" err="1">
                  <a:solidFill>
                    <a:srgbClr val="FFFFFF"/>
                  </a:solidFill>
                  <a:latin typeface="DejaVu Serif Bold"/>
                  <a:ea typeface="DejaVu Serif Bold"/>
                  <a:cs typeface="DejaVu Serif Bold"/>
                  <a:sym typeface="DejaVu Serif Bold"/>
                </a:rPr>
                <a:t>Vai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trò</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của</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endParaRPr lang="en-US" sz="2499" b="1" dirty="0">
                <a:solidFill>
                  <a:srgbClr val="FFFFFF"/>
                </a:solidFill>
                <a:latin typeface="DejaVu Serif Bold"/>
                <a:ea typeface="DejaVu Serif Bold"/>
                <a:cs typeface="DejaVu Serif Bold"/>
                <a:sym typeface="DejaVu Serif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48" name="Group 47">
            <a:extLst>
              <a:ext uri="{FF2B5EF4-FFF2-40B4-BE49-F238E27FC236}">
                <a16:creationId xmlns:a16="http://schemas.microsoft.com/office/drawing/2014/main" id="{9926FFB5-01D1-441C-B15F-D0B3F96EB7D6}"/>
              </a:ext>
            </a:extLst>
          </p:cNvPr>
          <p:cNvGrpSpPr/>
          <p:nvPr/>
        </p:nvGrpSpPr>
        <p:grpSpPr>
          <a:xfrm>
            <a:off x="857612" y="1691044"/>
            <a:ext cx="14450600" cy="16711256"/>
            <a:chOff x="857612" y="1691044"/>
            <a:chExt cx="14450600" cy="16711256"/>
          </a:xfrm>
        </p:grpSpPr>
        <p:sp>
          <p:nvSpPr>
            <p:cNvPr id="49" name="Freeform 40">
              <a:extLst>
                <a:ext uri="{FF2B5EF4-FFF2-40B4-BE49-F238E27FC236}">
                  <a16:creationId xmlns:a16="http://schemas.microsoft.com/office/drawing/2014/main" id="{95979AAB-31A5-4127-A806-FA51D06374FA}"/>
                </a:ext>
              </a:extLst>
            </p:cNvPr>
            <p:cNvSpPr/>
            <p:nvPr/>
          </p:nvSpPr>
          <p:spPr>
            <a:xfrm>
              <a:off x="946029" y="1709030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0" name="Group 49">
              <a:extLst>
                <a:ext uri="{FF2B5EF4-FFF2-40B4-BE49-F238E27FC236}">
                  <a16:creationId xmlns:a16="http://schemas.microsoft.com/office/drawing/2014/main" id="{BF88F97A-8162-440B-800E-1E3E90FA0572}"/>
                </a:ext>
              </a:extLst>
            </p:cNvPr>
            <p:cNvGrpSpPr/>
            <p:nvPr/>
          </p:nvGrpSpPr>
          <p:grpSpPr>
            <a:xfrm>
              <a:off x="857612" y="1691044"/>
              <a:ext cx="14450600" cy="16711256"/>
              <a:chOff x="857612" y="1691044"/>
              <a:chExt cx="14450600" cy="16711256"/>
            </a:xfrm>
          </p:grpSpPr>
          <p:grpSp>
            <p:nvGrpSpPr>
              <p:cNvPr id="51" name="Group 50">
                <a:extLst>
                  <a:ext uri="{FF2B5EF4-FFF2-40B4-BE49-F238E27FC236}">
                    <a16:creationId xmlns:a16="http://schemas.microsoft.com/office/drawing/2014/main" id="{FA883FE9-6D1E-4897-AF12-4CE785D21645}"/>
                  </a:ext>
                </a:extLst>
              </p:cNvPr>
              <p:cNvGrpSpPr/>
              <p:nvPr/>
            </p:nvGrpSpPr>
            <p:grpSpPr>
              <a:xfrm>
                <a:off x="857612" y="1691044"/>
                <a:ext cx="14450600" cy="16711256"/>
                <a:chOff x="857612" y="1691044"/>
                <a:chExt cx="14450600" cy="16711256"/>
              </a:xfrm>
            </p:grpSpPr>
            <p:sp>
              <p:nvSpPr>
                <p:cNvPr id="53" name="AutoShape 21">
                  <a:extLst>
                    <a:ext uri="{FF2B5EF4-FFF2-40B4-BE49-F238E27FC236}">
                      <a16:creationId xmlns:a16="http://schemas.microsoft.com/office/drawing/2014/main" id="{93968AA3-362F-4A49-9C79-4DB4F6EF8294}"/>
                    </a:ext>
                  </a:extLst>
                </p:cNvPr>
                <p:cNvSpPr/>
                <p:nvPr/>
              </p:nvSpPr>
              <p:spPr>
                <a:xfrm flipH="1">
                  <a:off x="1371599" y="2661914"/>
                  <a:ext cx="26088" cy="15740386"/>
                </a:xfrm>
                <a:prstGeom prst="line">
                  <a:avLst/>
                </a:prstGeom>
                <a:ln w="50800" cap="flat">
                  <a:solidFill>
                    <a:srgbClr val="B80000"/>
                  </a:solidFill>
                  <a:prstDash val="solid"/>
                  <a:headEnd type="none" w="sm" len="sm"/>
                  <a:tailEnd type="none" w="sm" len="sm"/>
                </a:ln>
              </p:spPr>
              <p:txBody>
                <a:bodyPr/>
                <a:lstStyle/>
                <a:p>
                  <a:endParaRPr lang="en-AU" dirty="0"/>
                </a:p>
              </p:txBody>
            </p:sp>
            <p:grpSp>
              <p:nvGrpSpPr>
                <p:cNvPr id="54" name="Group 53">
                  <a:extLst>
                    <a:ext uri="{FF2B5EF4-FFF2-40B4-BE49-F238E27FC236}">
                      <a16:creationId xmlns:a16="http://schemas.microsoft.com/office/drawing/2014/main" id="{9AF6FCC7-8B01-44E2-B6C7-EF0675B49302}"/>
                    </a:ext>
                  </a:extLst>
                </p:cNvPr>
                <p:cNvGrpSpPr/>
                <p:nvPr/>
              </p:nvGrpSpPr>
              <p:grpSpPr>
                <a:xfrm>
                  <a:off x="857612" y="1691044"/>
                  <a:ext cx="14450600" cy="14304353"/>
                  <a:chOff x="857612" y="1691044"/>
                  <a:chExt cx="14450600" cy="14304353"/>
                </a:xfrm>
              </p:grpSpPr>
              <p:grpSp>
                <p:nvGrpSpPr>
                  <p:cNvPr id="55" name="Group 17">
                    <a:extLst>
                      <a:ext uri="{FF2B5EF4-FFF2-40B4-BE49-F238E27FC236}">
                        <a16:creationId xmlns:a16="http://schemas.microsoft.com/office/drawing/2014/main" id="{5F78235C-F481-4D58-9A83-35BD49C05A9D}"/>
                      </a:ext>
                    </a:extLst>
                  </p:cNvPr>
                  <p:cNvGrpSpPr/>
                  <p:nvPr/>
                </p:nvGrpSpPr>
                <p:grpSpPr>
                  <a:xfrm>
                    <a:off x="857612" y="1691044"/>
                    <a:ext cx="1118252" cy="970871"/>
                    <a:chOff x="0" y="0"/>
                    <a:chExt cx="294519" cy="255703"/>
                  </a:xfrm>
                </p:grpSpPr>
                <p:sp>
                  <p:nvSpPr>
                    <p:cNvPr id="81" name="Freeform 18">
                      <a:extLst>
                        <a:ext uri="{FF2B5EF4-FFF2-40B4-BE49-F238E27FC236}">
                          <a16:creationId xmlns:a16="http://schemas.microsoft.com/office/drawing/2014/main" id="{C141475D-F865-4CB2-B0D8-29C95F9F7102}"/>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82" name="TextBox 19">
                      <a:extLst>
                        <a:ext uri="{FF2B5EF4-FFF2-40B4-BE49-F238E27FC236}">
                          <a16:creationId xmlns:a16="http://schemas.microsoft.com/office/drawing/2014/main" id="{071391FD-8801-4144-9499-38377DF6E926}"/>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56" name="TextBox 20">
                    <a:extLst>
                      <a:ext uri="{FF2B5EF4-FFF2-40B4-BE49-F238E27FC236}">
                        <a16:creationId xmlns:a16="http://schemas.microsoft.com/office/drawing/2014/main" id="{76D40B05-9AB6-48F8-846D-EE63B07E3A5B}"/>
                      </a:ext>
                    </a:extLst>
                  </p:cNvPr>
                  <p:cNvSpPr txBox="1"/>
                  <p:nvPr/>
                </p:nvSpPr>
                <p:spPr>
                  <a:xfrm>
                    <a:off x="1281922" y="1897873"/>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a</a:t>
                    </a:r>
                  </a:p>
                </p:txBody>
              </p:sp>
              <p:sp>
                <p:nvSpPr>
                  <p:cNvPr id="57" name="Freeform 22">
                    <a:extLst>
                      <a:ext uri="{FF2B5EF4-FFF2-40B4-BE49-F238E27FC236}">
                        <a16:creationId xmlns:a16="http://schemas.microsoft.com/office/drawing/2014/main" id="{23C2CC75-6984-4E84-B0CB-86DD065C5BF4}"/>
                      </a:ext>
                    </a:extLst>
                  </p:cNvPr>
                  <p:cNvSpPr/>
                  <p:nvPr/>
                </p:nvSpPr>
                <p:spPr>
                  <a:xfrm>
                    <a:off x="961957" y="362456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8" name="Group 23">
                    <a:extLst>
                      <a:ext uri="{FF2B5EF4-FFF2-40B4-BE49-F238E27FC236}">
                        <a16:creationId xmlns:a16="http://schemas.microsoft.com/office/drawing/2014/main" id="{B65431B6-B907-4A1C-8779-DB8DDB52E1A5}"/>
                      </a:ext>
                    </a:extLst>
                  </p:cNvPr>
                  <p:cNvGrpSpPr/>
                  <p:nvPr/>
                </p:nvGrpSpPr>
                <p:grpSpPr>
                  <a:xfrm>
                    <a:off x="2339735" y="1691044"/>
                    <a:ext cx="10957145" cy="970871"/>
                    <a:chOff x="0" y="0"/>
                    <a:chExt cx="2885832" cy="255703"/>
                  </a:xfrm>
                </p:grpSpPr>
                <p:sp>
                  <p:nvSpPr>
                    <p:cNvPr id="79" name="Freeform 24">
                      <a:extLst>
                        <a:ext uri="{FF2B5EF4-FFF2-40B4-BE49-F238E27FC236}">
                          <a16:creationId xmlns:a16="http://schemas.microsoft.com/office/drawing/2014/main" id="{132DAC71-AB47-40E1-95AC-CC291ED8274A}"/>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80" name="TextBox 25">
                      <a:extLst>
                        <a:ext uri="{FF2B5EF4-FFF2-40B4-BE49-F238E27FC236}">
                          <a16:creationId xmlns:a16="http://schemas.microsoft.com/office/drawing/2014/main" id="{9ECC170E-3C53-4301-8DB3-E028DD6ECBB2}"/>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59" name="TextBox 26">
                    <a:extLst>
                      <a:ext uri="{FF2B5EF4-FFF2-40B4-BE49-F238E27FC236}">
                        <a16:creationId xmlns:a16="http://schemas.microsoft.com/office/drawing/2014/main" id="{68BFD830-6C3A-4CB3-B5E3-186B4631A7DA}"/>
                      </a:ext>
                    </a:extLst>
                  </p:cNvPr>
                  <p:cNvSpPr txBox="1"/>
                  <p:nvPr/>
                </p:nvSpPr>
                <p:spPr>
                  <a:xfrm>
                    <a:off x="2616126" y="1727217"/>
                    <a:ext cx="10404364" cy="855662"/>
                  </a:xfrm>
                  <a:prstGeom prst="rect">
                    <a:avLst/>
                  </a:prstGeom>
                </p:spPr>
                <p:txBody>
                  <a:bodyPr lIns="0" tIns="0" rIns="0" bIns="0" rtlCol="0" anchor="t">
                    <a:spAutoFit/>
                  </a:bodyPr>
                  <a:lstStyle/>
                  <a:p>
                    <a:pPr algn="just">
                      <a:lnSpc>
                        <a:spcPts val="3499"/>
                      </a:lnSpc>
                    </a:pP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là</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vấn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đề</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có</a:t>
                    </a:r>
                    <a:r>
                      <a:rPr lang="en-US" sz="2499" b="1" i="1" dirty="0">
                        <a:solidFill>
                          <a:srgbClr val="B80000"/>
                        </a:solidFill>
                        <a:latin typeface="DejaVu Serif Bold Italics"/>
                        <a:ea typeface="DejaVu Serif Bold Italics"/>
                        <a:cs typeface="DejaVu Serif Bold Italics"/>
                        <a:sym typeface="DejaVu Serif Bold Italics"/>
                      </a:rPr>
                      <a:t> ý </a:t>
                    </a:r>
                    <a:r>
                      <a:rPr lang="en-US" sz="2499" b="1" i="1" dirty="0" err="1">
                        <a:solidFill>
                          <a:srgbClr val="B80000"/>
                        </a:solidFill>
                        <a:latin typeface="DejaVu Serif Bold Italics"/>
                        <a:ea typeface="DejaVu Serif Bold Italics"/>
                        <a:cs typeface="DejaVu Serif Bold Italics"/>
                        <a:sym typeface="DejaVu Serif Bold Italics"/>
                      </a:rPr>
                      <a:t>nghĩa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chiến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lược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quyết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định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thành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công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cách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mạng</a:t>
                    </a:r>
                    <a:endParaRPr lang="en-US" sz="2499" b="1" i="1" dirty="0">
                      <a:solidFill>
                        <a:srgbClr val="B80000"/>
                      </a:solidFill>
                      <a:latin typeface="DejaVu Serif Bold Italics"/>
                      <a:ea typeface="DejaVu Serif Bold Italics"/>
                      <a:cs typeface="DejaVu Serif Bold Italics"/>
                      <a:sym typeface="DejaVu Serif Bold Italics"/>
                    </a:endParaRPr>
                  </a:p>
                </p:txBody>
              </p:sp>
              <p:sp>
                <p:nvSpPr>
                  <p:cNvPr id="60" name="TextBox 27">
                    <a:extLst>
                      <a:ext uri="{FF2B5EF4-FFF2-40B4-BE49-F238E27FC236}">
                        <a16:creationId xmlns:a16="http://schemas.microsoft.com/office/drawing/2014/main" id="{29A79C0D-21BC-4D1C-B340-2EE7C90D3F4A}"/>
                      </a:ext>
                    </a:extLst>
                  </p:cNvPr>
                  <p:cNvSpPr txBox="1"/>
                  <p:nvPr/>
                </p:nvSpPr>
                <p:spPr>
                  <a:xfrm>
                    <a:off x="2339735" y="3611031"/>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Đại đoàn kết toàn dân tộc không phải là sách lược hay thủ đoạn chỉnh trị mà là </a:t>
                    </a:r>
                    <a:r>
                      <a:rPr lang="en-US" sz="2499" b="1">
                        <a:solidFill>
                          <a:srgbClr val="B80000"/>
                        </a:solidFill>
                        <a:latin typeface="DejaVu Serif Bold"/>
                        <a:ea typeface="DejaVu Serif Bold"/>
                        <a:cs typeface="DejaVu Serif Bold"/>
                        <a:sym typeface="DejaVu Serif Bold"/>
                      </a:rPr>
                      <a:t>chiến lược lâu dài, nhất quán</a:t>
                    </a:r>
                    <a:r>
                      <a:rPr lang="en-US" sz="2499">
                        <a:solidFill>
                          <a:srgbClr val="B80000"/>
                        </a:solidFill>
                        <a:latin typeface="DejaVu Serif"/>
                        <a:ea typeface="DejaVu Serif"/>
                        <a:cs typeface="DejaVu Serif"/>
                        <a:sym typeface="DejaVu Serif"/>
                      </a:rPr>
                      <a:t> của cách mạng Việt Nam.</a:t>
                    </a:r>
                  </a:p>
                </p:txBody>
              </p:sp>
              <p:sp>
                <p:nvSpPr>
                  <p:cNvPr id="61" name="Freeform 28">
                    <a:extLst>
                      <a:ext uri="{FF2B5EF4-FFF2-40B4-BE49-F238E27FC236}">
                        <a16:creationId xmlns:a16="http://schemas.microsoft.com/office/drawing/2014/main" id="{A7C88AE3-48F0-4745-AE63-3C89EEA6BE67}"/>
                      </a:ext>
                    </a:extLst>
                  </p:cNvPr>
                  <p:cNvSpPr/>
                  <p:nvPr/>
                </p:nvSpPr>
                <p:spPr>
                  <a:xfrm>
                    <a:off x="961957" y="533621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2" name="TextBox 29">
                    <a:extLst>
                      <a:ext uri="{FF2B5EF4-FFF2-40B4-BE49-F238E27FC236}">
                        <a16:creationId xmlns:a16="http://schemas.microsoft.com/office/drawing/2014/main" id="{764B5CE1-0834-4FA4-9117-007490739366}"/>
                      </a:ext>
                    </a:extLst>
                  </p:cNvPr>
                  <p:cNvSpPr txBox="1"/>
                  <p:nvPr/>
                </p:nvSpPr>
                <p:spPr>
                  <a:xfrm>
                    <a:off x="2339735" y="5322680"/>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Hồ Chí Minh khẳng định: Đại đoàn kết toàn dân tộc là </a:t>
                    </a:r>
                    <a:r>
                      <a:rPr lang="en-US" sz="2499" b="1">
                        <a:solidFill>
                          <a:srgbClr val="B80000"/>
                        </a:solidFill>
                        <a:latin typeface="DejaVu Serif Bold"/>
                        <a:ea typeface="DejaVu Serif Bold"/>
                        <a:cs typeface="DejaVu Serif Bold"/>
                        <a:sym typeface="DejaVu Serif Bold"/>
                      </a:rPr>
                      <a:t>nhân tố quyết định</a:t>
                    </a:r>
                    <a:r>
                      <a:rPr lang="en-US" sz="2499">
                        <a:solidFill>
                          <a:srgbClr val="B80000"/>
                        </a:solidFill>
                        <a:latin typeface="DejaVu Serif"/>
                        <a:ea typeface="DejaVu Serif"/>
                        <a:cs typeface="DejaVu Serif"/>
                        <a:sym typeface="DejaVu Serif"/>
                      </a:rPr>
                      <a:t> sự thành công của sự nghiệp cách mạng.</a:t>
                    </a:r>
                  </a:p>
                </p:txBody>
              </p:sp>
              <p:sp>
                <p:nvSpPr>
                  <p:cNvPr id="63" name="Freeform 30">
                    <a:extLst>
                      <a:ext uri="{FF2B5EF4-FFF2-40B4-BE49-F238E27FC236}">
                        <a16:creationId xmlns:a16="http://schemas.microsoft.com/office/drawing/2014/main" id="{E9E1F5DE-AEA9-4315-BB0F-D08DD3B2DBFB}"/>
                      </a:ext>
                    </a:extLst>
                  </p:cNvPr>
                  <p:cNvSpPr/>
                  <p:nvPr/>
                </p:nvSpPr>
                <p:spPr>
                  <a:xfrm>
                    <a:off x="961957" y="7045874"/>
                    <a:ext cx="871462" cy="871462"/>
                  </a:xfrm>
                  <a:custGeom>
                    <a:avLst/>
                    <a:gdLst/>
                    <a:ahLst/>
                    <a:cxnLst/>
                    <a:rect l="l" t="t" r="r" b="b"/>
                    <a:pathLst>
                      <a:path w="1161949" h="1161949">
                        <a:moveTo>
                          <a:pt x="0" y="0"/>
                        </a:moveTo>
                        <a:lnTo>
                          <a:pt x="1161949" y="0"/>
                        </a:lnTo>
                        <a:lnTo>
                          <a:pt x="1161949" y="1161948"/>
                        </a:lnTo>
                        <a:lnTo>
                          <a:pt x="0" y="1161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TextBox 31">
                    <a:extLst>
                      <a:ext uri="{FF2B5EF4-FFF2-40B4-BE49-F238E27FC236}">
                        <a16:creationId xmlns:a16="http://schemas.microsoft.com/office/drawing/2014/main" id="{ED4CD7E5-19C9-4780-8296-E4B1FCF1A8D4}"/>
                      </a:ext>
                    </a:extLst>
                  </p:cNvPr>
                  <p:cNvSpPr txBox="1"/>
                  <p:nvPr/>
                </p:nvSpPr>
                <p:spPr>
                  <a:xfrm>
                    <a:off x="2339735" y="7032342"/>
                    <a:ext cx="12935614" cy="129381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nói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về</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chúng</a:t>
                    </a:r>
                    <a:r>
                      <a:rPr lang="en-US" sz="2499" dirty="0">
                        <a:solidFill>
                          <a:srgbClr val="B80000"/>
                        </a:solidFill>
                        <a:latin typeface="DejaVu Serif"/>
                        <a:ea typeface="DejaVu Serif"/>
                        <a:cs typeface="DejaVu Serif"/>
                        <a:sym typeface="DejaVu Serif"/>
                      </a:rPr>
                      <a:t> ta”;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then </a:t>
                    </a:r>
                    <a:r>
                      <a:rPr lang="en-US" sz="2499" dirty="0" err="1">
                        <a:solidFill>
                          <a:srgbClr val="B80000"/>
                        </a:solidFill>
                        <a:latin typeface="DejaVu Serif"/>
                        <a:ea typeface="DejaVu Serif"/>
                        <a:cs typeface="DejaVu Serif"/>
                        <a:sym typeface="DejaVu Serif"/>
                      </a:rPr>
                      <a:t>chốt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điểm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mẹ</a:t>
                    </a:r>
                    <a:r>
                      <a:rPr lang="en-US" sz="2499" dirty="0">
                        <a:solidFill>
                          <a:srgbClr val="B80000"/>
                        </a:solidFill>
                        <a:latin typeface="DejaVu Serif"/>
                        <a:ea typeface="DejaVu Serif"/>
                        <a:cs typeface="DejaVu Serif"/>
                        <a:sym typeface="DejaVu Serif"/>
                      </a:rPr>
                      <a:t> ... ”;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p>
                </p:txBody>
              </p:sp>
              <p:grpSp>
                <p:nvGrpSpPr>
                  <p:cNvPr id="65" name="Group 32">
                    <a:extLst>
                      <a:ext uri="{FF2B5EF4-FFF2-40B4-BE49-F238E27FC236}">
                        <a16:creationId xmlns:a16="http://schemas.microsoft.com/office/drawing/2014/main" id="{E009A19E-0B5F-4ACD-AF66-4BCC197A5562}"/>
                      </a:ext>
                    </a:extLst>
                  </p:cNvPr>
                  <p:cNvGrpSpPr/>
                  <p:nvPr/>
                </p:nvGrpSpPr>
                <p:grpSpPr>
                  <a:xfrm>
                    <a:off x="857612" y="9221505"/>
                    <a:ext cx="1118252" cy="970871"/>
                    <a:chOff x="0" y="0"/>
                    <a:chExt cx="294519" cy="255703"/>
                  </a:xfrm>
                </p:grpSpPr>
                <p:sp>
                  <p:nvSpPr>
                    <p:cNvPr id="77" name="Freeform 33">
                      <a:extLst>
                        <a:ext uri="{FF2B5EF4-FFF2-40B4-BE49-F238E27FC236}">
                          <a16:creationId xmlns:a16="http://schemas.microsoft.com/office/drawing/2014/main" id="{085DB771-DDA6-4015-A7C9-5C8A53CA6C9F}"/>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78" name="TextBox 34">
                      <a:extLst>
                        <a:ext uri="{FF2B5EF4-FFF2-40B4-BE49-F238E27FC236}">
                          <a16:creationId xmlns:a16="http://schemas.microsoft.com/office/drawing/2014/main" id="{3A662619-8129-4C86-9630-AF15F6EBB757}"/>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66" name="TextBox 35">
                    <a:extLst>
                      <a:ext uri="{FF2B5EF4-FFF2-40B4-BE49-F238E27FC236}">
                        <a16:creationId xmlns:a16="http://schemas.microsoft.com/office/drawing/2014/main" id="{E8A59580-9E72-468D-8D9E-E993081583D5}"/>
                      </a:ext>
                    </a:extLst>
                  </p:cNvPr>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a:solidFill>
                          <a:srgbClr val="FFFFFF"/>
                        </a:solidFill>
                        <a:latin typeface="DejaVu Serif Bold"/>
                        <a:ea typeface="DejaVu Serif Bold"/>
                        <a:cs typeface="DejaVu Serif Bold"/>
                        <a:sym typeface="DejaVu Serif Bold"/>
                      </a:rPr>
                      <a:t>b</a:t>
                    </a:r>
                  </a:p>
                </p:txBody>
              </p:sp>
              <p:grpSp>
                <p:nvGrpSpPr>
                  <p:cNvPr id="67" name="Group 36">
                    <a:extLst>
                      <a:ext uri="{FF2B5EF4-FFF2-40B4-BE49-F238E27FC236}">
                        <a16:creationId xmlns:a16="http://schemas.microsoft.com/office/drawing/2014/main" id="{679E3849-D7E2-4949-9C65-B0BE0E6EF5C4}"/>
                      </a:ext>
                    </a:extLst>
                  </p:cNvPr>
                  <p:cNvGrpSpPr/>
                  <p:nvPr/>
                </p:nvGrpSpPr>
                <p:grpSpPr>
                  <a:xfrm>
                    <a:off x="2339735" y="9221505"/>
                    <a:ext cx="10957145" cy="970871"/>
                    <a:chOff x="0" y="0"/>
                    <a:chExt cx="2885832" cy="255703"/>
                  </a:xfrm>
                </p:grpSpPr>
                <p:sp>
                  <p:nvSpPr>
                    <p:cNvPr id="75" name="Freeform 37">
                      <a:extLst>
                        <a:ext uri="{FF2B5EF4-FFF2-40B4-BE49-F238E27FC236}">
                          <a16:creationId xmlns:a16="http://schemas.microsoft.com/office/drawing/2014/main" id="{380CD4F5-FBF4-4E00-A002-3CA82BAB9BFE}"/>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76" name="TextBox 38">
                      <a:extLst>
                        <a:ext uri="{FF2B5EF4-FFF2-40B4-BE49-F238E27FC236}">
                          <a16:creationId xmlns:a16="http://schemas.microsoft.com/office/drawing/2014/main" id="{9B15B432-3FDA-487C-A44D-45CF8A18CE87}"/>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68" name="TextBox 39">
                    <a:extLst>
                      <a:ext uri="{FF2B5EF4-FFF2-40B4-BE49-F238E27FC236}">
                        <a16:creationId xmlns:a16="http://schemas.microsoft.com/office/drawing/2014/main" id="{D091769D-AF53-41D5-8940-5C3816AA4452}"/>
                      </a:ext>
                    </a:extLst>
                  </p:cNvPr>
                  <p:cNvSpPr txBox="1"/>
                  <p:nvPr/>
                </p:nvSpPr>
                <p:spPr>
                  <a:xfrm>
                    <a:off x="2616126" y="9257677"/>
                    <a:ext cx="10404364" cy="855662"/>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Đại đoàn kết toàn dân tộc là 1 mục tiêu, nhiệm vụ hàng đầu của cách mạng Việt Nam</a:t>
                    </a:r>
                  </a:p>
                </p:txBody>
              </p:sp>
              <p:sp>
                <p:nvSpPr>
                  <p:cNvPr id="69" name="Freeform 40">
                    <a:extLst>
                      <a:ext uri="{FF2B5EF4-FFF2-40B4-BE49-F238E27FC236}">
                        <a16:creationId xmlns:a16="http://schemas.microsoft.com/office/drawing/2014/main" id="{07506127-296A-4781-A657-6FF3BDEDB226}"/>
                      </a:ext>
                    </a:extLst>
                  </p:cNvPr>
                  <p:cNvSpPr/>
                  <p:nvPr/>
                </p:nvSpPr>
                <p:spPr>
                  <a:xfrm>
                    <a:off x="961957" y="11087725"/>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0" name="TextBox 41">
                    <a:extLst>
                      <a:ext uri="{FF2B5EF4-FFF2-40B4-BE49-F238E27FC236}">
                        <a16:creationId xmlns:a16="http://schemas.microsoft.com/office/drawing/2014/main" id="{1207E3C0-354B-4819-9B23-5D716FA2E0EF}"/>
                      </a:ext>
                    </a:extLst>
                  </p:cNvPr>
                  <p:cNvSpPr txBox="1"/>
                  <p:nvPr/>
                </p:nvSpPr>
                <p:spPr>
                  <a:xfrm>
                    <a:off x="2339735" y="11074194"/>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Với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chỉ</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khẩu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hiệu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chiến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lược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còn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mục</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tiêu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lâu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dài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cách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mạng</a:t>
                    </a:r>
                    <a:r>
                      <a:rPr lang="en-US" sz="2499" dirty="0">
                        <a:solidFill>
                          <a:srgbClr val="B80000"/>
                        </a:solidFill>
                        <a:latin typeface="DejaVu Serif"/>
                        <a:ea typeface="DejaVu Serif"/>
                        <a:cs typeface="DejaVu Serif"/>
                        <a:sym typeface="DejaVu Serif"/>
                      </a:rPr>
                      <a:t>.</a:t>
                    </a:r>
                  </a:p>
                </p:txBody>
              </p:sp>
              <p:sp>
                <p:nvSpPr>
                  <p:cNvPr id="71" name="Freeform 40">
                    <a:extLst>
                      <a:ext uri="{FF2B5EF4-FFF2-40B4-BE49-F238E27FC236}">
                        <a16:creationId xmlns:a16="http://schemas.microsoft.com/office/drawing/2014/main" id="{4B575B0C-7D1C-4E44-A9CB-574A764CAAD2}"/>
                      </a:ext>
                    </a:extLst>
                  </p:cNvPr>
                  <p:cNvSpPr/>
                  <p:nvPr/>
                </p:nvSpPr>
                <p:spPr>
                  <a:xfrm>
                    <a:off x="935869" y="1289878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2" name="TextBox 41">
                    <a:extLst>
                      <a:ext uri="{FF2B5EF4-FFF2-40B4-BE49-F238E27FC236}">
                        <a16:creationId xmlns:a16="http://schemas.microsoft.com/office/drawing/2014/main" id="{541152A7-21FB-45A5-9154-05B8BCDC048B}"/>
                      </a:ext>
                    </a:extLst>
                  </p:cNvPr>
                  <p:cNvSpPr txBox="1"/>
                  <p:nvPr/>
                </p:nvSpPr>
                <p:spPr>
                  <a:xfrm>
                    <a:off x="2313647" y="12885248"/>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tuyên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bố</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Mục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đích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Lao </a:t>
                    </a:r>
                    <a:r>
                      <a:rPr lang="en-US" sz="2499" dirty="0" err="1">
                        <a:solidFill>
                          <a:srgbClr val="B80000"/>
                        </a:solidFill>
                        <a:latin typeface="DejaVu Serif"/>
                        <a:ea typeface="DejaVu Serif"/>
                        <a:cs typeface="DejaVu Serif"/>
                        <a:sym typeface="DejaVu Serif"/>
                      </a:rPr>
                      <a:t>động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có</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trong</a:t>
                    </a:r>
                    <a:r>
                      <a:rPr lang="en-US" sz="2499" dirty="0">
                        <a:solidFill>
                          <a:srgbClr val="B80000"/>
                        </a:solidFill>
                        <a:latin typeface="DejaVu Serif"/>
                        <a:ea typeface="DejaVu Serif"/>
                        <a:cs typeface="DejaVu Serif"/>
                        <a:sym typeface="DejaVu Serif"/>
                      </a:rPr>
                      <a:t> 8 </a:t>
                    </a:r>
                    <a:r>
                      <a:rPr lang="en-US" sz="2499" dirty="0" err="1">
                        <a:solidFill>
                          <a:srgbClr val="B80000"/>
                        </a:solidFill>
                        <a:latin typeface="DejaVu Serif"/>
                        <a:ea typeface="DejaVu Serif"/>
                        <a:cs typeface="DejaVu Serif"/>
                        <a:sym typeface="DejaVu Serif"/>
                      </a:rPr>
                      <a:t>chữ</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a:solidFill>
                          <a:srgbClr val="B80000"/>
                        </a:solidFill>
                        <a:latin typeface="DejaVu Serif"/>
                        <a:ea typeface="DejaVu Serif"/>
                        <a:cs typeface="DejaVu Serif"/>
                        <a:sym typeface="DejaVu Serif"/>
                      </a:rPr>
                      <a:t>ĐOÀN KẾT TOÀN DÂN, PHỤNG SỰ TỔ QUỐC</a:t>
                    </a:r>
                    <a:r>
                      <a:rPr lang="en-US" sz="2499" dirty="0">
                        <a:solidFill>
                          <a:srgbClr val="B80000"/>
                        </a:solidFill>
                        <a:latin typeface="DejaVu Serif"/>
                        <a:ea typeface="DejaVu Serif"/>
                        <a:cs typeface="DejaVu Serif"/>
                        <a:sym typeface="DejaVu Serif"/>
                      </a:rPr>
                      <a:t>”.</a:t>
                    </a:r>
                  </a:p>
                </p:txBody>
              </p:sp>
              <p:sp>
                <p:nvSpPr>
                  <p:cNvPr id="73" name="Freeform 40">
                    <a:extLst>
                      <a:ext uri="{FF2B5EF4-FFF2-40B4-BE49-F238E27FC236}">
                        <a16:creationId xmlns:a16="http://schemas.microsoft.com/office/drawing/2014/main" id="{F25FFCAA-20FA-4CDC-B19E-4E7C3567BD91}"/>
                      </a:ext>
                    </a:extLst>
                  </p:cNvPr>
                  <p:cNvSpPr/>
                  <p:nvPr/>
                </p:nvSpPr>
                <p:spPr>
                  <a:xfrm>
                    <a:off x="961957" y="14908189"/>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4" name="TextBox 41">
                    <a:extLst>
                      <a:ext uri="{FF2B5EF4-FFF2-40B4-BE49-F238E27FC236}">
                        <a16:creationId xmlns:a16="http://schemas.microsoft.com/office/drawing/2014/main" id="{07A4509D-967C-4878-9CFC-2709AF6CD378}"/>
                      </a:ext>
                    </a:extLst>
                  </p:cNvPr>
                  <p:cNvSpPr txBox="1"/>
                  <p:nvPr/>
                </p:nvSpPr>
                <p:spPr>
                  <a:xfrm>
                    <a:off x="2372598" y="14683178"/>
                    <a:ext cx="12935614" cy="1312219"/>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Cộng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sản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 </a:t>
                    </a:r>
                    <a:r>
                      <a:rPr lang="vi-VN" sz="2499" dirty="0" err="1">
                        <a:solidFill>
                          <a:srgbClr val="B80000"/>
                        </a:solidFill>
                        <a:latin typeface="DejaVu Serif"/>
                        <a:ea typeface="DejaVu Serif"/>
                        <a:cs typeface="DejaVu Serif"/>
                        <a:sym typeface="DejaVu Serif"/>
                      </a:rPr>
                      <a:t>lực</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lượng</a:t>
                    </a:r>
                    <a:r>
                      <a:rPr lang="vi-VN" sz="2499" dirty="0">
                        <a:solidFill>
                          <a:srgbClr val="B80000"/>
                        </a:solidFill>
                        <a:latin typeface="DejaVu Serif"/>
                        <a:ea typeface="DejaVu Serif"/>
                        <a:cs typeface="DejaVu Serif"/>
                        <a:sym typeface="DejaVu Serif"/>
                      </a:rPr>
                      <a:t> duy </a:t>
                    </a:r>
                    <a:r>
                      <a:rPr lang="vi-VN" sz="2499" dirty="0" err="1">
                        <a:solidFill>
                          <a:srgbClr val="B80000"/>
                        </a:solidFill>
                        <a:latin typeface="DejaVu Serif"/>
                        <a:ea typeface="DejaVu Serif"/>
                        <a:cs typeface="DejaVu Serif"/>
                        <a:sym typeface="DejaVu Serif"/>
                      </a:rPr>
                      <a:t>nhất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lãnh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đạo</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vậy</a:t>
                    </a:r>
                    <a:r>
                      <a:rPr lang="vi-VN" sz="2499"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đại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đoàn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kết</a:t>
                    </a:r>
                    <a:r>
                      <a:rPr lang="vi-VN" sz="2499" b="1" dirty="0">
                        <a:solidFill>
                          <a:srgbClr val="B80000"/>
                        </a:solidFill>
                        <a:latin typeface="DejaVu Serif"/>
                        <a:ea typeface="DejaVu Serif"/>
                        <a:cs typeface="DejaVu Serif"/>
                        <a:sym typeface="DejaVu Serif"/>
                      </a:rPr>
                      <a:t> dân </a:t>
                    </a:r>
                    <a:r>
                      <a:rPr lang="vi-VN" sz="2499" b="1" dirty="0" err="1">
                        <a:solidFill>
                          <a:srgbClr val="B80000"/>
                        </a:solidFill>
                        <a:latin typeface="DejaVu Serif"/>
                        <a:ea typeface="DejaVu Serif"/>
                        <a:cs typeface="DejaVu Serif"/>
                        <a:sym typeface="DejaVu Serif"/>
                      </a:rPr>
                      <a:t>tộc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phải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được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quán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triệt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từ</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chủ</a:t>
                    </a:r>
                    <a:r>
                      <a:rPr lang="vi-VN" sz="2499" b="1" dirty="0">
                        <a:solidFill>
                          <a:srgbClr val="B80000"/>
                        </a:solidFill>
                        <a:latin typeface="DejaVu Serif"/>
                        <a:ea typeface="DejaVu Serif"/>
                        <a:cs typeface="DejaVu Serif"/>
                        <a:sym typeface="DejaVu Serif"/>
                      </a:rPr>
                      <a:t> trương, </a:t>
                    </a:r>
                    <a:r>
                      <a:rPr lang="vi-VN" sz="2499" b="1" dirty="0" err="1">
                        <a:solidFill>
                          <a:srgbClr val="B80000"/>
                        </a:solidFill>
                        <a:latin typeface="DejaVu Serif"/>
                        <a:ea typeface="DejaVu Serif"/>
                        <a:cs typeface="DejaVu Serif"/>
                        <a:sym typeface="DejaVu Serif"/>
                      </a:rPr>
                      <a:t>đường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lối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tới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hoạt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động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thực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tiễn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của</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sp>
            <p:nvSpPr>
              <p:cNvPr id="52" name="TextBox 41">
                <a:extLst>
                  <a:ext uri="{FF2B5EF4-FFF2-40B4-BE49-F238E27FC236}">
                    <a16:creationId xmlns:a16="http://schemas.microsoft.com/office/drawing/2014/main" id="{E43C46C4-2484-4355-9E1E-55FA4A20F242}"/>
                  </a:ext>
                </a:extLst>
              </p:cNvPr>
              <p:cNvSpPr txBox="1"/>
              <p:nvPr/>
            </p:nvSpPr>
            <p:spPr>
              <a:xfrm>
                <a:off x="2372598" y="17111800"/>
                <a:ext cx="12935614" cy="863378"/>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phải</a:t>
                </a:r>
                <a:r>
                  <a:rPr lang="vi-VN" sz="2499" dirty="0">
                    <a:solidFill>
                      <a:srgbClr val="B80000"/>
                    </a:solidFill>
                    <a:latin typeface="DejaVu Serif"/>
                    <a:ea typeface="DejaVu Serif"/>
                    <a:cs typeface="DejaVu Serif"/>
                    <a:sym typeface="DejaVu Serif"/>
                  </a:rPr>
                  <a:t> do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Đại</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đoàn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kết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yêu </a:t>
                </a:r>
                <a:r>
                  <a:rPr lang="vi-VN" sz="2499" dirty="0" err="1">
                    <a:solidFill>
                      <a:srgbClr val="B80000"/>
                    </a:solidFill>
                    <a:latin typeface="DejaVu Serif"/>
                    <a:ea typeface="DejaVu Serif"/>
                    <a:cs typeface="DejaVu Serif"/>
                    <a:sym typeface="DejaVu Serif"/>
                  </a:rPr>
                  <a:t>cầu</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khách</a:t>
                </a:r>
                <a:r>
                  <a:rPr lang="vi-VN" sz="2499" dirty="0">
                    <a:solidFill>
                      <a:srgbClr val="B80000"/>
                    </a:solidFill>
                    <a:latin typeface="DejaVu Serif"/>
                    <a:ea typeface="DejaVu Serif"/>
                    <a:cs typeface="DejaVu Serif"/>
                    <a:sym typeface="DejaVu Serif"/>
                  </a:rPr>
                  <a:t> quan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grpSp>
        <p:nvGrpSpPr>
          <p:cNvPr id="83" name="Group 2">
            <a:extLst>
              <a:ext uri="{FF2B5EF4-FFF2-40B4-BE49-F238E27FC236}">
                <a16:creationId xmlns:a16="http://schemas.microsoft.com/office/drawing/2014/main" id="{C697BE95-8DF4-4B21-A0F6-81852F63BFDC}"/>
              </a:ext>
            </a:extLst>
          </p:cNvPr>
          <p:cNvGrpSpPr/>
          <p:nvPr/>
        </p:nvGrpSpPr>
        <p:grpSpPr>
          <a:xfrm>
            <a:off x="0" y="9524"/>
            <a:ext cx="15476273" cy="1631136"/>
            <a:chOff x="0" y="0"/>
            <a:chExt cx="24409400" cy="13741400"/>
          </a:xfrm>
        </p:grpSpPr>
        <p:sp>
          <p:nvSpPr>
            <p:cNvPr id="84" name="Freeform 3">
              <a:extLst>
                <a:ext uri="{FF2B5EF4-FFF2-40B4-BE49-F238E27FC236}">
                  <a16:creationId xmlns:a16="http://schemas.microsoft.com/office/drawing/2014/main" id="{03F4C1CB-F910-4C76-8BA3-2ACB738803E2}"/>
                </a:ext>
              </a:extLst>
            </p:cNvPr>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85" name="Freeform 4">
              <a:extLst>
                <a:ext uri="{FF2B5EF4-FFF2-40B4-BE49-F238E27FC236}">
                  <a16:creationId xmlns:a16="http://schemas.microsoft.com/office/drawing/2014/main" id="{423E6525-FB12-40E1-BEA0-8660CF1AA2E7}"/>
                </a:ext>
              </a:extLst>
            </p:cNvPr>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5" name="Group 5"/>
          <p:cNvGrpSpPr/>
          <p:nvPr/>
        </p:nvGrpSpPr>
        <p:grpSpPr>
          <a:xfrm rot="-5400000">
            <a:off x="11753320" y="3681845"/>
            <a:ext cx="10601196" cy="2923309"/>
            <a:chOff x="0" y="0"/>
            <a:chExt cx="14134928" cy="3897745"/>
          </a:xfrm>
        </p:grpSpPr>
        <p:grpSp>
          <p:nvGrpSpPr>
            <p:cNvPr id="6" name="Group 6"/>
            <p:cNvGrpSpPr/>
            <p:nvPr/>
          </p:nvGrpSpPr>
          <p:grpSpPr>
            <a:xfrm>
              <a:off x="0" y="0"/>
              <a:ext cx="14134928" cy="3897745"/>
              <a:chOff x="0" y="0"/>
              <a:chExt cx="2010233" cy="554327"/>
            </a:xfrm>
          </p:grpSpPr>
          <p:sp>
            <p:nvSpPr>
              <p:cNvPr id="7" name="Freeform 7"/>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8" name="TextBox 8"/>
              <p:cNvSpPr txBox="1"/>
              <p:nvPr/>
            </p:nvSpPr>
            <p:spPr>
              <a:xfrm>
                <a:off x="0" y="-38100"/>
                <a:ext cx="2010233" cy="592427"/>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870843" y="907347"/>
              <a:ext cx="11121000" cy="1875649"/>
            </a:xfrm>
            <a:prstGeom prst="rect">
              <a:avLst/>
            </a:prstGeom>
          </p:spPr>
          <p:txBody>
            <a:bodyPr lIns="0" tIns="0" rIns="0" bIns="0" rtlCol="0" anchor="t">
              <a:spAutoFit/>
            </a:bodyPr>
            <a:lstStyle/>
            <a:p>
              <a:pPr algn="l">
                <a:lnSpc>
                  <a:spcPts val="5824"/>
                </a:lnSpc>
              </a:pPr>
              <a:r>
                <a:rPr lang="en-US" sz="4160" b="1">
                  <a:solidFill>
                    <a:srgbClr val="FFFFFF"/>
                  </a:solidFill>
                  <a:latin typeface="Noto Sans Bold"/>
                  <a:ea typeface="Noto Sans Bold"/>
                  <a:cs typeface="Noto Sans Bold"/>
                  <a:sym typeface="Noto Sans Bold"/>
                </a:rPr>
                <a:t>5.1. TƯ TƯỞNG HCM VỀ ĐẠI                              </a:t>
              </a:r>
            </a:p>
            <a:p>
              <a:pPr algn="l">
                <a:lnSpc>
                  <a:spcPts val="5824"/>
                </a:lnSpc>
              </a:pPr>
              <a:r>
                <a:rPr lang="en-US" sz="4160" b="1">
                  <a:solidFill>
                    <a:srgbClr val="FFFFFF"/>
                  </a:solidFill>
                  <a:latin typeface="Noto Sans Bold"/>
                  <a:ea typeface="Noto Sans Bold"/>
                  <a:cs typeface="Noto Sans Bold"/>
                  <a:sym typeface="Noto Sans Bold"/>
                </a:rPr>
                <a:t>        ĐOÀN KẾT TOÀN DÂN TỘC</a:t>
              </a:r>
            </a:p>
          </p:txBody>
        </p:sp>
        <p:sp>
          <p:nvSpPr>
            <p:cNvPr id="10" name="Freeform 10"/>
            <p:cNvSpPr/>
            <p:nvPr/>
          </p:nvSpPr>
          <p:spPr>
            <a:xfrm>
              <a:off x="11596309" y="330069"/>
              <a:ext cx="2538620" cy="3237607"/>
            </a:xfrm>
            <a:custGeom>
              <a:avLst/>
              <a:gdLst/>
              <a:ahLst/>
              <a:cxnLst/>
              <a:rect l="l" t="t" r="r" b="b"/>
              <a:pathLst>
                <a:path w="2538620" h="3237607">
                  <a:moveTo>
                    <a:pt x="0" y="0"/>
                  </a:moveTo>
                  <a:lnTo>
                    <a:pt x="2538619" y="0"/>
                  </a:lnTo>
                  <a:lnTo>
                    <a:pt x="2538619" y="3237607"/>
                  </a:lnTo>
                  <a:lnTo>
                    <a:pt x="0" y="3237607"/>
                  </a:lnTo>
                  <a:lnTo>
                    <a:pt x="0" y="0"/>
                  </a:lnTo>
                  <a:close/>
                </a:path>
              </a:pathLst>
            </a:custGeom>
            <a:blipFill>
              <a:blip r:embed="rId4"/>
              <a:stretch>
                <a:fillRect r="-28247" b="-9007"/>
              </a:stretch>
            </a:blipFill>
          </p:spPr>
        </p:sp>
      </p:grpSp>
      <p:grpSp>
        <p:nvGrpSpPr>
          <p:cNvPr id="11" name="Group 11"/>
          <p:cNvGrpSpPr/>
          <p:nvPr/>
        </p:nvGrpSpPr>
        <p:grpSpPr>
          <a:xfrm>
            <a:off x="536352" y="273544"/>
            <a:ext cx="10784145" cy="970871"/>
            <a:chOff x="0" y="0"/>
            <a:chExt cx="14378860" cy="1294494"/>
          </a:xfrm>
        </p:grpSpPr>
        <p:grpSp>
          <p:nvGrpSpPr>
            <p:cNvPr id="12" name="Group 12"/>
            <p:cNvGrpSpPr/>
            <p:nvPr/>
          </p:nvGrpSpPr>
          <p:grpSpPr>
            <a:xfrm>
              <a:off x="0" y="0"/>
              <a:ext cx="13438649" cy="1294494"/>
              <a:chOff x="0" y="0"/>
              <a:chExt cx="2654548" cy="255703"/>
            </a:xfrm>
          </p:grpSpPr>
          <p:sp>
            <p:nvSpPr>
              <p:cNvPr id="13" name="Freeform 13"/>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14" name="TextBox 14"/>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5.1.1. Vai trò của đại đoàn kết toàn dân tộc</a:t>
              </a:r>
            </a:p>
          </p:txBody>
        </p:sp>
      </p:grpSp>
      <p:sp>
        <p:nvSpPr>
          <p:cNvPr id="35" name="TextBox 35"/>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a:solidFill>
                  <a:srgbClr val="FFFFFF"/>
                </a:solidFill>
                <a:latin typeface="DejaVu Serif Bold"/>
                <a:ea typeface="DejaVu Serif Bold"/>
                <a:cs typeface="DejaVu Serif Bold"/>
                <a:sym typeface="DejaVu Serif Bold"/>
              </a:rPr>
              <a:t>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48" name="Group 47">
            <a:extLst>
              <a:ext uri="{FF2B5EF4-FFF2-40B4-BE49-F238E27FC236}">
                <a16:creationId xmlns:a16="http://schemas.microsoft.com/office/drawing/2014/main" id="{9926FFB5-01D1-441C-B15F-D0B3F96EB7D6}"/>
              </a:ext>
            </a:extLst>
          </p:cNvPr>
          <p:cNvGrpSpPr/>
          <p:nvPr/>
        </p:nvGrpSpPr>
        <p:grpSpPr>
          <a:xfrm>
            <a:off x="857612" y="-2652356"/>
            <a:ext cx="14450600" cy="16711256"/>
            <a:chOff x="857612" y="1691044"/>
            <a:chExt cx="14450600" cy="16711256"/>
          </a:xfrm>
        </p:grpSpPr>
        <p:sp>
          <p:nvSpPr>
            <p:cNvPr id="49" name="Freeform 40">
              <a:extLst>
                <a:ext uri="{FF2B5EF4-FFF2-40B4-BE49-F238E27FC236}">
                  <a16:creationId xmlns:a16="http://schemas.microsoft.com/office/drawing/2014/main" id="{95979AAB-31A5-4127-A806-FA51D06374FA}"/>
                </a:ext>
              </a:extLst>
            </p:cNvPr>
            <p:cNvSpPr/>
            <p:nvPr/>
          </p:nvSpPr>
          <p:spPr>
            <a:xfrm>
              <a:off x="946029" y="1709030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0" name="Group 49">
              <a:extLst>
                <a:ext uri="{FF2B5EF4-FFF2-40B4-BE49-F238E27FC236}">
                  <a16:creationId xmlns:a16="http://schemas.microsoft.com/office/drawing/2014/main" id="{BF88F97A-8162-440B-800E-1E3E90FA0572}"/>
                </a:ext>
              </a:extLst>
            </p:cNvPr>
            <p:cNvGrpSpPr/>
            <p:nvPr/>
          </p:nvGrpSpPr>
          <p:grpSpPr>
            <a:xfrm>
              <a:off x="857612" y="1691044"/>
              <a:ext cx="14450600" cy="16711256"/>
              <a:chOff x="857612" y="1691044"/>
              <a:chExt cx="14450600" cy="16711256"/>
            </a:xfrm>
          </p:grpSpPr>
          <p:grpSp>
            <p:nvGrpSpPr>
              <p:cNvPr id="51" name="Group 50">
                <a:extLst>
                  <a:ext uri="{FF2B5EF4-FFF2-40B4-BE49-F238E27FC236}">
                    <a16:creationId xmlns:a16="http://schemas.microsoft.com/office/drawing/2014/main" id="{FA883FE9-6D1E-4897-AF12-4CE785D21645}"/>
                  </a:ext>
                </a:extLst>
              </p:cNvPr>
              <p:cNvGrpSpPr/>
              <p:nvPr/>
            </p:nvGrpSpPr>
            <p:grpSpPr>
              <a:xfrm>
                <a:off x="857612" y="1691044"/>
                <a:ext cx="14450600" cy="16711256"/>
                <a:chOff x="857612" y="1691044"/>
                <a:chExt cx="14450600" cy="16711256"/>
              </a:xfrm>
            </p:grpSpPr>
            <p:sp>
              <p:nvSpPr>
                <p:cNvPr id="53" name="AutoShape 21">
                  <a:extLst>
                    <a:ext uri="{FF2B5EF4-FFF2-40B4-BE49-F238E27FC236}">
                      <a16:creationId xmlns:a16="http://schemas.microsoft.com/office/drawing/2014/main" id="{93968AA3-362F-4A49-9C79-4DB4F6EF8294}"/>
                    </a:ext>
                  </a:extLst>
                </p:cNvPr>
                <p:cNvSpPr/>
                <p:nvPr/>
              </p:nvSpPr>
              <p:spPr>
                <a:xfrm flipH="1">
                  <a:off x="1371599" y="2661914"/>
                  <a:ext cx="26088" cy="15740386"/>
                </a:xfrm>
                <a:prstGeom prst="line">
                  <a:avLst/>
                </a:prstGeom>
                <a:ln w="50800" cap="flat">
                  <a:solidFill>
                    <a:srgbClr val="B80000"/>
                  </a:solidFill>
                  <a:prstDash val="solid"/>
                  <a:headEnd type="none" w="sm" len="sm"/>
                  <a:tailEnd type="none" w="sm" len="sm"/>
                </a:ln>
              </p:spPr>
              <p:txBody>
                <a:bodyPr/>
                <a:lstStyle/>
                <a:p>
                  <a:endParaRPr lang="en-AU" dirty="0"/>
                </a:p>
              </p:txBody>
            </p:sp>
            <p:grpSp>
              <p:nvGrpSpPr>
                <p:cNvPr id="54" name="Group 53">
                  <a:extLst>
                    <a:ext uri="{FF2B5EF4-FFF2-40B4-BE49-F238E27FC236}">
                      <a16:creationId xmlns:a16="http://schemas.microsoft.com/office/drawing/2014/main" id="{9AF6FCC7-8B01-44E2-B6C7-EF0675B49302}"/>
                    </a:ext>
                  </a:extLst>
                </p:cNvPr>
                <p:cNvGrpSpPr/>
                <p:nvPr/>
              </p:nvGrpSpPr>
              <p:grpSpPr>
                <a:xfrm>
                  <a:off x="857612" y="1691044"/>
                  <a:ext cx="14450600" cy="14304353"/>
                  <a:chOff x="857612" y="1691044"/>
                  <a:chExt cx="14450600" cy="14304353"/>
                </a:xfrm>
              </p:grpSpPr>
              <p:grpSp>
                <p:nvGrpSpPr>
                  <p:cNvPr id="55" name="Group 17">
                    <a:extLst>
                      <a:ext uri="{FF2B5EF4-FFF2-40B4-BE49-F238E27FC236}">
                        <a16:creationId xmlns:a16="http://schemas.microsoft.com/office/drawing/2014/main" id="{5F78235C-F481-4D58-9A83-35BD49C05A9D}"/>
                      </a:ext>
                    </a:extLst>
                  </p:cNvPr>
                  <p:cNvGrpSpPr/>
                  <p:nvPr/>
                </p:nvGrpSpPr>
                <p:grpSpPr>
                  <a:xfrm>
                    <a:off x="857612" y="1691044"/>
                    <a:ext cx="1118252" cy="970871"/>
                    <a:chOff x="0" y="0"/>
                    <a:chExt cx="294519" cy="255703"/>
                  </a:xfrm>
                </p:grpSpPr>
                <p:sp>
                  <p:nvSpPr>
                    <p:cNvPr id="81" name="Freeform 18">
                      <a:extLst>
                        <a:ext uri="{FF2B5EF4-FFF2-40B4-BE49-F238E27FC236}">
                          <a16:creationId xmlns:a16="http://schemas.microsoft.com/office/drawing/2014/main" id="{C141475D-F865-4CB2-B0D8-29C95F9F7102}"/>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82" name="TextBox 19">
                      <a:extLst>
                        <a:ext uri="{FF2B5EF4-FFF2-40B4-BE49-F238E27FC236}">
                          <a16:creationId xmlns:a16="http://schemas.microsoft.com/office/drawing/2014/main" id="{071391FD-8801-4144-9499-38377DF6E926}"/>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56" name="TextBox 20">
                    <a:extLst>
                      <a:ext uri="{FF2B5EF4-FFF2-40B4-BE49-F238E27FC236}">
                        <a16:creationId xmlns:a16="http://schemas.microsoft.com/office/drawing/2014/main" id="{76D40B05-9AB6-48F8-846D-EE63B07E3A5B}"/>
                      </a:ext>
                    </a:extLst>
                  </p:cNvPr>
                  <p:cNvSpPr txBox="1"/>
                  <p:nvPr/>
                </p:nvSpPr>
                <p:spPr>
                  <a:xfrm>
                    <a:off x="1281922" y="1897873"/>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a</a:t>
                    </a:r>
                  </a:p>
                </p:txBody>
              </p:sp>
              <p:sp>
                <p:nvSpPr>
                  <p:cNvPr id="57" name="Freeform 22">
                    <a:extLst>
                      <a:ext uri="{FF2B5EF4-FFF2-40B4-BE49-F238E27FC236}">
                        <a16:creationId xmlns:a16="http://schemas.microsoft.com/office/drawing/2014/main" id="{23C2CC75-6984-4E84-B0CB-86DD065C5BF4}"/>
                      </a:ext>
                    </a:extLst>
                  </p:cNvPr>
                  <p:cNvSpPr/>
                  <p:nvPr/>
                </p:nvSpPr>
                <p:spPr>
                  <a:xfrm>
                    <a:off x="961957" y="362456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8" name="Group 23">
                    <a:extLst>
                      <a:ext uri="{FF2B5EF4-FFF2-40B4-BE49-F238E27FC236}">
                        <a16:creationId xmlns:a16="http://schemas.microsoft.com/office/drawing/2014/main" id="{B65431B6-B907-4A1C-8779-DB8DDB52E1A5}"/>
                      </a:ext>
                    </a:extLst>
                  </p:cNvPr>
                  <p:cNvGrpSpPr/>
                  <p:nvPr/>
                </p:nvGrpSpPr>
                <p:grpSpPr>
                  <a:xfrm>
                    <a:off x="2339735" y="1691044"/>
                    <a:ext cx="10957145" cy="970871"/>
                    <a:chOff x="0" y="0"/>
                    <a:chExt cx="2885832" cy="255703"/>
                  </a:xfrm>
                </p:grpSpPr>
                <p:sp>
                  <p:nvSpPr>
                    <p:cNvPr id="79" name="Freeform 24">
                      <a:extLst>
                        <a:ext uri="{FF2B5EF4-FFF2-40B4-BE49-F238E27FC236}">
                          <a16:creationId xmlns:a16="http://schemas.microsoft.com/office/drawing/2014/main" id="{132DAC71-AB47-40E1-95AC-CC291ED8274A}"/>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80" name="TextBox 25">
                      <a:extLst>
                        <a:ext uri="{FF2B5EF4-FFF2-40B4-BE49-F238E27FC236}">
                          <a16:creationId xmlns:a16="http://schemas.microsoft.com/office/drawing/2014/main" id="{9ECC170E-3C53-4301-8DB3-E028DD6ECBB2}"/>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59" name="TextBox 26">
                    <a:extLst>
                      <a:ext uri="{FF2B5EF4-FFF2-40B4-BE49-F238E27FC236}">
                        <a16:creationId xmlns:a16="http://schemas.microsoft.com/office/drawing/2014/main" id="{68BFD830-6C3A-4CB3-B5E3-186B4631A7DA}"/>
                      </a:ext>
                    </a:extLst>
                  </p:cNvPr>
                  <p:cNvSpPr txBox="1"/>
                  <p:nvPr/>
                </p:nvSpPr>
                <p:spPr>
                  <a:xfrm>
                    <a:off x="2616126" y="1727217"/>
                    <a:ext cx="10404364" cy="855662"/>
                  </a:xfrm>
                  <a:prstGeom prst="rect">
                    <a:avLst/>
                  </a:prstGeom>
                </p:spPr>
                <p:txBody>
                  <a:bodyPr lIns="0" tIns="0" rIns="0" bIns="0" rtlCol="0" anchor="t">
                    <a:spAutoFit/>
                  </a:bodyPr>
                  <a:lstStyle/>
                  <a:p>
                    <a:pPr algn="just">
                      <a:lnSpc>
                        <a:spcPts val="3499"/>
                      </a:lnSpc>
                    </a:pP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là</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vấn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đề</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có</a:t>
                    </a:r>
                    <a:r>
                      <a:rPr lang="en-US" sz="2499" b="1" i="1" dirty="0">
                        <a:solidFill>
                          <a:srgbClr val="B80000"/>
                        </a:solidFill>
                        <a:latin typeface="DejaVu Serif Bold Italics"/>
                        <a:ea typeface="DejaVu Serif Bold Italics"/>
                        <a:cs typeface="DejaVu Serif Bold Italics"/>
                        <a:sym typeface="DejaVu Serif Bold Italics"/>
                      </a:rPr>
                      <a:t> ý </a:t>
                    </a:r>
                    <a:r>
                      <a:rPr lang="en-US" sz="2499" b="1" i="1" dirty="0" err="1">
                        <a:solidFill>
                          <a:srgbClr val="B80000"/>
                        </a:solidFill>
                        <a:latin typeface="DejaVu Serif Bold Italics"/>
                        <a:ea typeface="DejaVu Serif Bold Italics"/>
                        <a:cs typeface="DejaVu Serif Bold Italics"/>
                        <a:sym typeface="DejaVu Serif Bold Italics"/>
                      </a:rPr>
                      <a:t>nghĩa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chiến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lược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quyết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định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thành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công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cách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mạng</a:t>
                    </a:r>
                    <a:endParaRPr lang="en-US" sz="2499" b="1" i="1" dirty="0">
                      <a:solidFill>
                        <a:srgbClr val="B80000"/>
                      </a:solidFill>
                      <a:latin typeface="DejaVu Serif Bold Italics"/>
                      <a:ea typeface="DejaVu Serif Bold Italics"/>
                      <a:cs typeface="DejaVu Serif Bold Italics"/>
                      <a:sym typeface="DejaVu Serif Bold Italics"/>
                    </a:endParaRPr>
                  </a:p>
                </p:txBody>
              </p:sp>
              <p:sp>
                <p:nvSpPr>
                  <p:cNvPr id="60" name="TextBox 27">
                    <a:extLst>
                      <a:ext uri="{FF2B5EF4-FFF2-40B4-BE49-F238E27FC236}">
                        <a16:creationId xmlns:a16="http://schemas.microsoft.com/office/drawing/2014/main" id="{29A79C0D-21BC-4D1C-B340-2EE7C90D3F4A}"/>
                      </a:ext>
                    </a:extLst>
                  </p:cNvPr>
                  <p:cNvSpPr txBox="1"/>
                  <p:nvPr/>
                </p:nvSpPr>
                <p:spPr>
                  <a:xfrm>
                    <a:off x="2339735" y="3611031"/>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Đại đoàn kết toàn dân tộc không phải là sách lược hay thủ đoạn chỉnh trị mà là </a:t>
                    </a:r>
                    <a:r>
                      <a:rPr lang="en-US" sz="2499" b="1">
                        <a:solidFill>
                          <a:srgbClr val="B80000"/>
                        </a:solidFill>
                        <a:latin typeface="DejaVu Serif Bold"/>
                        <a:ea typeface="DejaVu Serif Bold"/>
                        <a:cs typeface="DejaVu Serif Bold"/>
                        <a:sym typeface="DejaVu Serif Bold"/>
                      </a:rPr>
                      <a:t>chiến lược lâu dài, nhất quán</a:t>
                    </a:r>
                    <a:r>
                      <a:rPr lang="en-US" sz="2499">
                        <a:solidFill>
                          <a:srgbClr val="B80000"/>
                        </a:solidFill>
                        <a:latin typeface="DejaVu Serif"/>
                        <a:ea typeface="DejaVu Serif"/>
                        <a:cs typeface="DejaVu Serif"/>
                        <a:sym typeface="DejaVu Serif"/>
                      </a:rPr>
                      <a:t> của cách mạng Việt Nam.</a:t>
                    </a:r>
                  </a:p>
                </p:txBody>
              </p:sp>
              <p:sp>
                <p:nvSpPr>
                  <p:cNvPr id="61" name="Freeform 28">
                    <a:extLst>
                      <a:ext uri="{FF2B5EF4-FFF2-40B4-BE49-F238E27FC236}">
                        <a16:creationId xmlns:a16="http://schemas.microsoft.com/office/drawing/2014/main" id="{A7C88AE3-48F0-4745-AE63-3C89EEA6BE67}"/>
                      </a:ext>
                    </a:extLst>
                  </p:cNvPr>
                  <p:cNvSpPr/>
                  <p:nvPr/>
                </p:nvSpPr>
                <p:spPr>
                  <a:xfrm>
                    <a:off x="961957" y="533621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2" name="TextBox 29">
                    <a:extLst>
                      <a:ext uri="{FF2B5EF4-FFF2-40B4-BE49-F238E27FC236}">
                        <a16:creationId xmlns:a16="http://schemas.microsoft.com/office/drawing/2014/main" id="{764B5CE1-0834-4FA4-9117-007490739366}"/>
                      </a:ext>
                    </a:extLst>
                  </p:cNvPr>
                  <p:cNvSpPr txBox="1"/>
                  <p:nvPr/>
                </p:nvSpPr>
                <p:spPr>
                  <a:xfrm>
                    <a:off x="2339735" y="5322680"/>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Hồ Chí Minh khẳng định: Đại đoàn kết toàn dân tộc là </a:t>
                    </a:r>
                    <a:r>
                      <a:rPr lang="en-US" sz="2499" b="1">
                        <a:solidFill>
                          <a:srgbClr val="B80000"/>
                        </a:solidFill>
                        <a:latin typeface="DejaVu Serif Bold"/>
                        <a:ea typeface="DejaVu Serif Bold"/>
                        <a:cs typeface="DejaVu Serif Bold"/>
                        <a:sym typeface="DejaVu Serif Bold"/>
                      </a:rPr>
                      <a:t>nhân tố quyết định</a:t>
                    </a:r>
                    <a:r>
                      <a:rPr lang="en-US" sz="2499">
                        <a:solidFill>
                          <a:srgbClr val="B80000"/>
                        </a:solidFill>
                        <a:latin typeface="DejaVu Serif"/>
                        <a:ea typeface="DejaVu Serif"/>
                        <a:cs typeface="DejaVu Serif"/>
                        <a:sym typeface="DejaVu Serif"/>
                      </a:rPr>
                      <a:t> sự thành công của sự nghiệp cách mạng.</a:t>
                    </a:r>
                  </a:p>
                </p:txBody>
              </p:sp>
              <p:sp>
                <p:nvSpPr>
                  <p:cNvPr id="63" name="Freeform 30">
                    <a:extLst>
                      <a:ext uri="{FF2B5EF4-FFF2-40B4-BE49-F238E27FC236}">
                        <a16:creationId xmlns:a16="http://schemas.microsoft.com/office/drawing/2014/main" id="{E9E1F5DE-AEA9-4315-BB0F-D08DD3B2DBFB}"/>
                      </a:ext>
                    </a:extLst>
                  </p:cNvPr>
                  <p:cNvSpPr/>
                  <p:nvPr/>
                </p:nvSpPr>
                <p:spPr>
                  <a:xfrm>
                    <a:off x="961957" y="7045874"/>
                    <a:ext cx="871462" cy="871462"/>
                  </a:xfrm>
                  <a:custGeom>
                    <a:avLst/>
                    <a:gdLst/>
                    <a:ahLst/>
                    <a:cxnLst/>
                    <a:rect l="l" t="t" r="r" b="b"/>
                    <a:pathLst>
                      <a:path w="1161949" h="1161949">
                        <a:moveTo>
                          <a:pt x="0" y="0"/>
                        </a:moveTo>
                        <a:lnTo>
                          <a:pt x="1161949" y="0"/>
                        </a:lnTo>
                        <a:lnTo>
                          <a:pt x="1161949" y="1161948"/>
                        </a:lnTo>
                        <a:lnTo>
                          <a:pt x="0" y="1161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TextBox 31">
                    <a:extLst>
                      <a:ext uri="{FF2B5EF4-FFF2-40B4-BE49-F238E27FC236}">
                        <a16:creationId xmlns:a16="http://schemas.microsoft.com/office/drawing/2014/main" id="{ED4CD7E5-19C9-4780-8296-E4B1FCF1A8D4}"/>
                      </a:ext>
                    </a:extLst>
                  </p:cNvPr>
                  <p:cNvSpPr txBox="1"/>
                  <p:nvPr/>
                </p:nvSpPr>
                <p:spPr>
                  <a:xfrm>
                    <a:off x="2339735" y="7032342"/>
                    <a:ext cx="12935614" cy="129381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nói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về</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chúng</a:t>
                    </a:r>
                    <a:r>
                      <a:rPr lang="en-US" sz="2499" dirty="0">
                        <a:solidFill>
                          <a:srgbClr val="B80000"/>
                        </a:solidFill>
                        <a:latin typeface="DejaVu Serif"/>
                        <a:ea typeface="DejaVu Serif"/>
                        <a:cs typeface="DejaVu Serif"/>
                        <a:sym typeface="DejaVu Serif"/>
                      </a:rPr>
                      <a:t> ta”;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then </a:t>
                    </a:r>
                    <a:r>
                      <a:rPr lang="en-US" sz="2499" dirty="0" err="1">
                        <a:solidFill>
                          <a:srgbClr val="B80000"/>
                        </a:solidFill>
                        <a:latin typeface="DejaVu Serif"/>
                        <a:ea typeface="DejaVu Serif"/>
                        <a:cs typeface="DejaVu Serif"/>
                        <a:sym typeface="DejaVu Serif"/>
                      </a:rPr>
                      <a:t>chốt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điểm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mẹ</a:t>
                    </a:r>
                    <a:r>
                      <a:rPr lang="en-US" sz="2499" dirty="0">
                        <a:solidFill>
                          <a:srgbClr val="B80000"/>
                        </a:solidFill>
                        <a:latin typeface="DejaVu Serif"/>
                        <a:ea typeface="DejaVu Serif"/>
                        <a:cs typeface="DejaVu Serif"/>
                        <a:sym typeface="DejaVu Serif"/>
                      </a:rPr>
                      <a:t> ... ”;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p>
                </p:txBody>
              </p:sp>
              <p:grpSp>
                <p:nvGrpSpPr>
                  <p:cNvPr id="65" name="Group 32">
                    <a:extLst>
                      <a:ext uri="{FF2B5EF4-FFF2-40B4-BE49-F238E27FC236}">
                        <a16:creationId xmlns:a16="http://schemas.microsoft.com/office/drawing/2014/main" id="{E009A19E-0B5F-4ACD-AF66-4BCC197A5562}"/>
                      </a:ext>
                    </a:extLst>
                  </p:cNvPr>
                  <p:cNvGrpSpPr/>
                  <p:nvPr/>
                </p:nvGrpSpPr>
                <p:grpSpPr>
                  <a:xfrm>
                    <a:off x="857612" y="9221505"/>
                    <a:ext cx="1118252" cy="970871"/>
                    <a:chOff x="0" y="0"/>
                    <a:chExt cx="294519" cy="255703"/>
                  </a:xfrm>
                </p:grpSpPr>
                <p:sp>
                  <p:nvSpPr>
                    <p:cNvPr id="77" name="Freeform 33">
                      <a:extLst>
                        <a:ext uri="{FF2B5EF4-FFF2-40B4-BE49-F238E27FC236}">
                          <a16:creationId xmlns:a16="http://schemas.microsoft.com/office/drawing/2014/main" id="{085DB771-DDA6-4015-A7C9-5C8A53CA6C9F}"/>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78" name="TextBox 34">
                      <a:extLst>
                        <a:ext uri="{FF2B5EF4-FFF2-40B4-BE49-F238E27FC236}">
                          <a16:creationId xmlns:a16="http://schemas.microsoft.com/office/drawing/2014/main" id="{3A662619-8129-4C86-9630-AF15F6EBB757}"/>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66" name="TextBox 35">
                    <a:extLst>
                      <a:ext uri="{FF2B5EF4-FFF2-40B4-BE49-F238E27FC236}">
                        <a16:creationId xmlns:a16="http://schemas.microsoft.com/office/drawing/2014/main" id="{E8A59580-9E72-468D-8D9E-E993081583D5}"/>
                      </a:ext>
                    </a:extLst>
                  </p:cNvPr>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b</a:t>
                    </a:r>
                  </a:p>
                </p:txBody>
              </p:sp>
              <p:grpSp>
                <p:nvGrpSpPr>
                  <p:cNvPr id="67" name="Group 36">
                    <a:extLst>
                      <a:ext uri="{FF2B5EF4-FFF2-40B4-BE49-F238E27FC236}">
                        <a16:creationId xmlns:a16="http://schemas.microsoft.com/office/drawing/2014/main" id="{679E3849-D7E2-4949-9C65-B0BE0E6EF5C4}"/>
                      </a:ext>
                    </a:extLst>
                  </p:cNvPr>
                  <p:cNvGrpSpPr/>
                  <p:nvPr/>
                </p:nvGrpSpPr>
                <p:grpSpPr>
                  <a:xfrm>
                    <a:off x="2339735" y="9221505"/>
                    <a:ext cx="10957145" cy="970871"/>
                    <a:chOff x="0" y="0"/>
                    <a:chExt cx="2885832" cy="255703"/>
                  </a:xfrm>
                </p:grpSpPr>
                <p:sp>
                  <p:nvSpPr>
                    <p:cNvPr id="75" name="Freeform 37">
                      <a:extLst>
                        <a:ext uri="{FF2B5EF4-FFF2-40B4-BE49-F238E27FC236}">
                          <a16:creationId xmlns:a16="http://schemas.microsoft.com/office/drawing/2014/main" id="{380CD4F5-FBF4-4E00-A002-3CA82BAB9BFE}"/>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76" name="TextBox 38">
                      <a:extLst>
                        <a:ext uri="{FF2B5EF4-FFF2-40B4-BE49-F238E27FC236}">
                          <a16:creationId xmlns:a16="http://schemas.microsoft.com/office/drawing/2014/main" id="{9B15B432-3FDA-487C-A44D-45CF8A18CE87}"/>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68" name="TextBox 39">
                    <a:extLst>
                      <a:ext uri="{FF2B5EF4-FFF2-40B4-BE49-F238E27FC236}">
                        <a16:creationId xmlns:a16="http://schemas.microsoft.com/office/drawing/2014/main" id="{D091769D-AF53-41D5-8940-5C3816AA4452}"/>
                      </a:ext>
                    </a:extLst>
                  </p:cNvPr>
                  <p:cNvSpPr txBox="1"/>
                  <p:nvPr/>
                </p:nvSpPr>
                <p:spPr>
                  <a:xfrm>
                    <a:off x="2616126" y="9257677"/>
                    <a:ext cx="10404364" cy="855662"/>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Đại đoàn kết toàn dân tộc là 1 mục tiêu, nhiệm vụ hàng đầu của cách mạng Việt Nam</a:t>
                    </a:r>
                  </a:p>
                </p:txBody>
              </p:sp>
              <p:sp>
                <p:nvSpPr>
                  <p:cNvPr id="69" name="Freeform 40">
                    <a:extLst>
                      <a:ext uri="{FF2B5EF4-FFF2-40B4-BE49-F238E27FC236}">
                        <a16:creationId xmlns:a16="http://schemas.microsoft.com/office/drawing/2014/main" id="{07506127-296A-4781-A657-6FF3BDEDB226}"/>
                      </a:ext>
                    </a:extLst>
                  </p:cNvPr>
                  <p:cNvSpPr/>
                  <p:nvPr/>
                </p:nvSpPr>
                <p:spPr>
                  <a:xfrm>
                    <a:off x="961957" y="11087725"/>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0" name="TextBox 41">
                    <a:extLst>
                      <a:ext uri="{FF2B5EF4-FFF2-40B4-BE49-F238E27FC236}">
                        <a16:creationId xmlns:a16="http://schemas.microsoft.com/office/drawing/2014/main" id="{1207E3C0-354B-4819-9B23-5D716FA2E0EF}"/>
                      </a:ext>
                    </a:extLst>
                  </p:cNvPr>
                  <p:cNvSpPr txBox="1"/>
                  <p:nvPr/>
                </p:nvSpPr>
                <p:spPr>
                  <a:xfrm>
                    <a:off x="2339735" y="11074194"/>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Với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chỉ</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khẩu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hiệu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chiến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lược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còn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mục</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tiêu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lâu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dài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cách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mạng</a:t>
                    </a:r>
                    <a:r>
                      <a:rPr lang="en-US" sz="2499" dirty="0">
                        <a:solidFill>
                          <a:srgbClr val="B80000"/>
                        </a:solidFill>
                        <a:latin typeface="DejaVu Serif"/>
                        <a:ea typeface="DejaVu Serif"/>
                        <a:cs typeface="DejaVu Serif"/>
                        <a:sym typeface="DejaVu Serif"/>
                      </a:rPr>
                      <a:t>.</a:t>
                    </a:r>
                  </a:p>
                </p:txBody>
              </p:sp>
              <p:sp>
                <p:nvSpPr>
                  <p:cNvPr id="71" name="Freeform 40">
                    <a:extLst>
                      <a:ext uri="{FF2B5EF4-FFF2-40B4-BE49-F238E27FC236}">
                        <a16:creationId xmlns:a16="http://schemas.microsoft.com/office/drawing/2014/main" id="{4B575B0C-7D1C-4E44-A9CB-574A764CAAD2}"/>
                      </a:ext>
                    </a:extLst>
                  </p:cNvPr>
                  <p:cNvSpPr/>
                  <p:nvPr/>
                </p:nvSpPr>
                <p:spPr>
                  <a:xfrm>
                    <a:off x="935869" y="1289878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2" name="TextBox 41">
                    <a:extLst>
                      <a:ext uri="{FF2B5EF4-FFF2-40B4-BE49-F238E27FC236}">
                        <a16:creationId xmlns:a16="http://schemas.microsoft.com/office/drawing/2014/main" id="{541152A7-21FB-45A5-9154-05B8BCDC048B}"/>
                      </a:ext>
                    </a:extLst>
                  </p:cNvPr>
                  <p:cNvSpPr txBox="1"/>
                  <p:nvPr/>
                </p:nvSpPr>
                <p:spPr>
                  <a:xfrm>
                    <a:off x="2313647" y="12885248"/>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tuyên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bố</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Mục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đích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Lao </a:t>
                    </a:r>
                    <a:r>
                      <a:rPr lang="en-US" sz="2499" dirty="0" err="1">
                        <a:solidFill>
                          <a:srgbClr val="B80000"/>
                        </a:solidFill>
                        <a:latin typeface="DejaVu Serif"/>
                        <a:ea typeface="DejaVu Serif"/>
                        <a:cs typeface="DejaVu Serif"/>
                        <a:sym typeface="DejaVu Serif"/>
                      </a:rPr>
                      <a:t>động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có</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trong</a:t>
                    </a:r>
                    <a:r>
                      <a:rPr lang="en-US" sz="2499" dirty="0">
                        <a:solidFill>
                          <a:srgbClr val="B80000"/>
                        </a:solidFill>
                        <a:latin typeface="DejaVu Serif"/>
                        <a:ea typeface="DejaVu Serif"/>
                        <a:cs typeface="DejaVu Serif"/>
                        <a:sym typeface="DejaVu Serif"/>
                      </a:rPr>
                      <a:t> 8 </a:t>
                    </a:r>
                    <a:r>
                      <a:rPr lang="en-US" sz="2499" dirty="0" err="1">
                        <a:solidFill>
                          <a:srgbClr val="B80000"/>
                        </a:solidFill>
                        <a:latin typeface="DejaVu Serif"/>
                        <a:ea typeface="DejaVu Serif"/>
                        <a:cs typeface="DejaVu Serif"/>
                        <a:sym typeface="DejaVu Serif"/>
                      </a:rPr>
                      <a:t>chữ</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a:solidFill>
                          <a:srgbClr val="B80000"/>
                        </a:solidFill>
                        <a:latin typeface="DejaVu Serif"/>
                        <a:ea typeface="DejaVu Serif"/>
                        <a:cs typeface="DejaVu Serif"/>
                        <a:sym typeface="DejaVu Serif"/>
                      </a:rPr>
                      <a:t>ĐOÀN KẾT TOÀN DÂN, PHỤNG SỰ TỔ QUỐC</a:t>
                    </a:r>
                    <a:r>
                      <a:rPr lang="en-US" sz="2499" dirty="0">
                        <a:solidFill>
                          <a:srgbClr val="B80000"/>
                        </a:solidFill>
                        <a:latin typeface="DejaVu Serif"/>
                        <a:ea typeface="DejaVu Serif"/>
                        <a:cs typeface="DejaVu Serif"/>
                        <a:sym typeface="DejaVu Serif"/>
                      </a:rPr>
                      <a:t>”.</a:t>
                    </a:r>
                  </a:p>
                </p:txBody>
              </p:sp>
              <p:sp>
                <p:nvSpPr>
                  <p:cNvPr id="73" name="Freeform 40">
                    <a:extLst>
                      <a:ext uri="{FF2B5EF4-FFF2-40B4-BE49-F238E27FC236}">
                        <a16:creationId xmlns:a16="http://schemas.microsoft.com/office/drawing/2014/main" id="{F25FFCAA-20FA-4CDC-B19E-4E7C3567BD91}"/>
                      </a:ext>
                    </a:extLst>
                  </p:cNvPr>
                  <p:cNvSpPr/>
                  <p:nvPr/>
                </p:nvSpPr>
                <p:spPr>
                  <a:xfrm>
                    <a:off x="961957" y="14908189"/>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4" name="TextBox 41">
                    <a:extLst>
                      <a:ext uri="{FF2B5EF4-FFF2-40B4-BE49-F238E27FC236}">
                        <a16:creationId xmlns:a16="http://schemas.microsoft.com/office/drawing/2014/main" id="{07A4509D-967C-4878-9CFC-2709AF6CD378}"/>
                      </a:ext>
                    </a:extLst>
                  </p:cNvPr>
                  <p:cNvSpPr txBox="1"/>
                  <p:nvPr/>
                </p:nvSpPr>
                <p:spPr>
                  <a:xfrm>
                    <a:off x="2372598" y="14683178"/>
                    <a:ext cx="12935614" cy="1312219"/>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Cộng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sản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 </a:t>
                    </a:r>
                    <a:r>
                      <a:rPr lang="vi-VN" sz="2499" dirty="0" err="1">
                        <a:solidFill>
                          <a:srgbClr val="B80000"/>
                        </a:solidFill>
                        <a:latin typeface="DejaVu Serif"/>
                        <a:ea typeface="DejaVu Serif"/>
                        <a:cs typeface="DejaVu Serif"/>
                        <a:sym typeface="DejaVu Serif"/>
                      </a:rPr>
                      <a:t>lực</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lượng</a:t>
                    </a:r>
                    <a:r>
                      <a:rPr lang="vi-VN" sz="2499" dirty="0">
                        <a:solidFill>
                          <a:srgbClr val="B80000"/>
                        </a:solidFill>
                        <a:latin typeface="DejaVu Serif"/>
                        <a:ea typeface="DejaVu Serif"/>
                        <a:cs typeface="DejaVu Serif"/>
                        <a:sym typeface="DejaVu Serif"/>
                      </a:rPr>
                      <a:t> duy </a:t>
                    </a:r>
                    <a:r>
                      <a:rPr lang="vi-VN" sz="2499" dirty="0" err="1">
                        <a:solidFill>
                          <a:srgbClr val="B80000"/>
                        </a:solidFill>
                        <a:latin typeface="DejaVu Serif"/>
                        <a:ea typeface="DejaVu Serif"/>
                        <a:cs typeface="DejaVu Serif"/>
                        <a:sym typeface="DejaVu Serif"/>
                      </a:rPr>
                      <a:t>nhất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lãnh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đạo</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vậy</a:t>
                    </a:r>
                    <a:r>
                      <a:rPr lang="vi-VN" sz="2499"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đại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đoàn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kết</a:t>
                    </a:r>
                    <a:r>
                      <a:rPr lang="vi-VN" sz="2499" b="1" dirty="0">
                        <a:solidFill>
                          <a:srgbClr val="B80000"/>
                        </a:solidFill>
                        <a:latin typeface="DejaVu Serif"/>
                        <a:ea typeface="DejaVu Serif"/>
                        <a:cs typeface="DejaVu Serif"/>
                        <a:sym typeface="DejaVu Serif"/>
                      </a:rPr>
                      <a:t> dân </a:t>
                    </a:r>
                    <a:r>
                      <a:rPr lang="vi-VN" sz="2499" b="1" dirty="0" err="1">
                        <a:solidFill>
                          <a:srgbClr val="B80000"/>
                        </a:solidFill>
                        <a:latin typeface="DejaVu Serif"/>
                        <a:ea typeface="DejaVu Serif"/>
                        <a:cs typeface="DejaVu Serif"/>
                        <a:sym typeface="DejaVu Serif"/>
                      </a:rPr>
                      <a:t>tộc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phải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được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quán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triệt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từ</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chủ</a:t>
                    </a:r>
                    <a:r>
                      <a:rPr lang="vi-VN" sz="2499" b="1" dirty="0">
                        <a:solidFill>
                          <a:srgbClr val="B80000"/>
                        </a:solidFill>
                        <a:latin typeface="DejaVu Serif"/>
                        <a:ea typeface="DejaVu Serif"/>
                        <a:cs typeface="DejaVu Serif"/>
                        <a:sym typeface="DejaVu Serif"/>
                      </a:rPr>
                      <a:t> trương, </a:t>
                    </a:r>
                    <a:r>
                      <a:rPr lang="vi-VN" sz="2499" b="1" dirty="0" err="1">
                        <a:solidFill>
                          <a:srgbClr val="B80000"/>
                        </a:solidFill>
                        <a:latin typeface="DejaVu Serif"/>
                        <a:ea typeface="DejaVu Serif"/>
                        <a:cs typeface="DejaVu Serif"/>
                        <a:sym typeface="DejaVu Serif"/>
                      </a:rPr>
                      <a:t>đường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lối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tới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hoạt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động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thực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tiễn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của</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sp>
            <p:nvSpPr>
              <p:cNvPr id="52" name="TextBox 41">
                <a:extLst>
                  <a:ext uri="{FF2B5EF4-FFF2-40B4-BE49-F238E27FC236}">
                    <a16:creationId xmlns:a16="http://schemas.microsoft.com/office/drawing/2014/main" id="{E43C46C4-2484-4355-9E1E-55FA4A20F242}"/>
                  </a:ext>
                </a:extLst>
              </p:cNvPr>
              <p:cNvSpPr txBox="1"/>
              <p:nvPr/>
            </p:nvSpPr>
            <p:spPr>
              <a:xfrm>
                <a:off x="2372598" y="17111800"/>
                <a:ext cx="12935614" cy="863378"/>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phải</a:t>
                </a:r>
                <a:r>
                  <a:rPr lang="vi-VN" sz="2499" dirty="0">
                    <a:solidFill>
                      <a:srgbClr val="B80000"/>
                    </a:solidFill>
                    <a:latin typeface="DejaVu Serif"/>
                    <a:ea typeface="DejaVu Serif"/>
                    <a:cs typeface="DejaVu Serif"/>
                    <a:sym typeface="DejaVu Serif"/>
                  </a:rPr>
                  <a:t> do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Đại</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đoàn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kết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yêu </a:t>
                </a:r>
                <a:r>
                  <a:rPr lang="vi-VN" sz="2499" dirty="0" err="1">
                    <a:solidFill>
                      <a:srgbClr val="B80000"/>
                    </a:solidFill>
                    <a:latin typeface="DejaVu Serif"/>
                    <a:ea typeface="DejaVu Serif"/>
                    <a:cs typeface="DejaVu Serif"/>
                    <a:sym typeface="DejaVu Serif"/>
                  </a:rPr>
                  <a:t>cầu</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khách</a:t>
                </a:r>
                <a:r>
                  <a:rPr lang="vi-VN" sz="2499" dirty="0">
                    <a:solidFill>
                      <a:srgbClr val="B80000"/>
                    </a:solidFill>
                    <a:latin typeface="DejaVu Serif"/>
                    <a:ea typeface="DejaVu Serif"/>
                    <a:cs typeface="DejaVu Serif"/>
                    <a:sym typeface="DejaVu Serif"/>
                  </a:rPr>
                  <a:t> quan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grpSp>
        <p:nvGrpSpPr>
          <p:cNvPr id="83" name="Group 2">
            <a:extLst>
              <a:ext uri="{FF2B5EF4-FFF2-40B4-BE49-F238E27FC236}">
                <a16:creationId xmlns:a16="http://schemas.microsoft.com/office/drawing/2014/main" id="{C697BE95-8DF4-4B21-A0F6-81852F63BFDC}"/>
              </a:ext>
            </a:extLst>
          </p:cNvPr>
          <p:cNvGrpSpPr/>
          <p:nvPr/>
        </p:nvGrpSpPr>
        <p:grpSpPr>
          <a:xfrm>
            <a:off x="0" y="9524"/>
            <a:ext cx="15476273" cy="1631136"/>
            <a:chOff x="0" y="0"/>
            <a:chExt cx="24409400" cy="13741400"/>
          </a:xfrm>
        </p:grpSpPr>
        <p:sp>
          <p:nvSpPr>
            <p:cNvPr id="84" name="Freeform 3">
              <a:extLst>
                <a:ext uri="{FF2B5EF4-FFF2-40B4-BE49-F238E27FC236}">
                  <a16:creationId xmlns:a16="http://schemas.microsoft.com/office/drawing/2014/main" id="{03F4C1CB-F910-4C76-8BA3-2ACB738803E2}"/>
                </a:ext>
              </a:extLst>
            </p:cNvPr>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85" name="Freeform 4">
              <a:extLst>
                <a:ext uri="{FF2B5EF4-FFF2-40B4-BE49-F238E27FC236}">
                  <a16:creationId xmlns:a16="http://schemas.microsoft.com/office/drawing/2014/main" id="{423E6525-FB12-40E1-BEA0-8660CF1AA2E7}"/>
                </a:ext>
              </a:extLst>
            </p:cNvPr>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5" name="Group 5"/>
          <p:cNvGrpSpPr/>
          <p:nvPr/>
        </p:nvGrpSpPr>
        <p:grpSpPr>
          <a:xfrm rot="-5400000">
            <a:off x="11753320" y="3681845"/>
            <a:ext cx="10601196" cy="2923309"/>
            <a:chOff x="0" y="0"/>
            <a:chExt cx="14134928" cy="3897745"/>
          </a:xfrm>
        </p:grpSpPr>
        <p:grpSp>
          <p:nvGrpSpPr>
            <p:cNvPr id="6" name="Group 6"/>
            <p:cNvGrpSpPr/>
            <p:nvPr/>
          </p:nvGrpSpPr>
          <p:grpSpPr>
            <a:xfrm>
              <a:off x="0" y="0"/>
              <a:ext cx="14134928" cy="3897745"/>
              <a:chOff x="0" y="0"/>
              <a:chExt cx="2010233" cy="554327"/>
            </a:xfrm>
          </p:grpSpPr>
          <p:sp>
            <p:nvSpPr>
              <p:cNvPr id="7" name="Freeform 7"/>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8" name="TextBox 8"/>
              <p:cNvSpPr txBox="1"/>
              <p:nvPr/>
            </p:nvSpPr>
            <p:spPr>
              <a:xfrm>
                <a:off x="0" y="-38100"/>
                <a:ext cx="2010233" cy="592427"/>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870843" y="907347"/>
              <a:ext cx="11121000" cy="1875649"/>
            </a:xfrm>
            <a:prstGeom prst="rect">
              <a:avLst/>
            </a:prstGeom>
          </p:spPr>
          <p:txBody>
            <a:bodyPr lIns="0" tIns="0" rIns="0" bIns="0" rtlCol="0" anchor="t">
              <a:spAutoFit/>
            </a:bodyPr>
            <a:lstStyle/>
            <a:p>
              <a:pPr algn="l">
                <a:lnSpc>
                  <a:spcPts val="5824"/>
                </a:lnSpc>
              </a:pPr>
              <a:r>
                <a:rPr lang="en-US" sz="4160" b="1">
                  <a:solidFill>
                    <a:srgbClr val="FFFFFF"/>
                  </a:solidFill>
                  <a:latin typeface="Noto Sans Bold"/>
                  <a:ea typeface="Noto Sans Bold"/>
                  <a:cs typeface="Noto Sans Bold"/>
                  <a:sym typeface="Noto Sans Bold"/>
                </a:rPr>
                <a:t>5.1. TƯ TƯỞNG HCM VỀ ĐẠI                              </a:t>
              </a:r>
            </a:p>
            <a:p>
              <a:pPr algn="l">
                <a:lnSpc>
                  <a:spcPts val="5824"/>
                </a:lnSpc>
              </a:pPr>
              <a:r>
                <a:rPr lang="en-US" sz="4160" b="1">
                  <a:solidFill>
                    <a:srgbClr val="FFFFFF"/>
                  </a:solidFill>
                  <a:latin typeface="Noto Sans Bold"/>
                  <a:ea typeface="Noto Sans Bold"/>
                  <a:cs typeface="Noto Sans Bold"/>
                  <a:sym typeface="Noto Sans Bold"/>
                </a:rPr>
                <a:t>        ĐOÀN KẾT TOÀN DÂN TỘC</a:t>
              </a:r>
            </a:p>
          </p:txBody>
        </p:sp>
        <p:sp>
          <p:nvSpPr>
            <p:cNvPr id="10" name="Freeform 10"/>
            <p:cNvSpPr/>
            <p:nvPr/>
          </p:nvSpPr>
          <p:spPr>
            <a:xfrm>
              <a:off x="11596309" y="330069"/>
              <a:ext cx="2538620" cy="3237607"/>
            </a:xfrm>
            <a:custGeom>
              <a:avLst/>
              <a:gdLst/>
              <a:ahLst/>
              <a:cxnLst/>
              <a:rect l="l" t="t" r="r" b="b"/>
              <a:pathLst>
                <a:path w="2538620" h="3237607">
                  <a:moveTo>
                    <a:pt x="0" y="0"/>
                  </a:moveTo>
                  <a:lnTo>
                    <a:pt x="2538619" y="0"/>
                  </a:lnTo>
                  <a:lnTo>
                    <a:pt x="2538619" y="3237607"/>
                  </a:lnTo>
                  <a:lnTo>
                    <a:pt x="0" y="3237607"/>
                  </a:lnTo>
                  <a:lnTo>
                    <a:pt x="0" y="0"/>
                  </a:lnTo>
                  <a:close/>
                </a:path>
              </a:pathLst>
            </a:custGeom>
            <a:blipFill>
              <a:blip r:embed="rId4"/>
              <a:stretch>
                <a:fillRect r="-28247" b="-9007"/>
              </a:stretch>
            </a:blipFill>
          </p:spPr>
        </p:sp>
      </p:grpSp>
      <p:grpSp>
        <p:nvGrpSpPr>
          <p:cNvPr id="11" name="Group 11"/>
          <p:cNvGrpSpPr/>
          <p:nvPr/>
        </p:nvGrpSpPr>
        <p:grpSpPr>
          <a:xfrm>
            <a:off x="536352" y="273544"/>
            <a:ext cx="10784145" cy="970871"/>
            <a:chOff x="0" y="0"/>
            <a:chExt cx="14378860" cy="1294494"/>
          </a:xfrm>
        </p:grpSpPr>
        <p:grpSp>
          <p:nvGrpSpPr>
            <p:cNvPr id="12" name="Group 12"/>
            <p:cNvGrpSpPr/>
            <p:nvPr/>
          </p:nvGrpSpPr>
          <p:grpSpPr>
            <a:xfrm>
              <a:off x="0" y="0"/>
              <a:ext cx="13438649" cy="1294494"/>
              <a:chOff x="0" y="0"/>
              <a:chExt cx="2654548" cy="255703"/>
            </a:xfrm>
          </p:grpSpPr>
          <p:sp>
            <p:nvSpPr>
              <p:cNvPr id="13" name="Freeform 13"/>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14" name="TextBox 14"/>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5.1.1. Vai trò của đại đoàn kết toàn dân tộc</a:t>
              </a:r>
            </a:p>
          </p:txBody>
        </p:sp>
      </p:grpSp>
      <p:sp>
        <p:nvSpPr>
          <p:cNvPr id="35" name="TextBox 35"/>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a:solidFill>
                  <a:srgbClr val="FFFFFF"/>
                </a:solidFill>
                <a:latin typeface="DejaVu Serif Bold"/>
                <a:ea typeface="DejaVu Serif Bold"/>
                <a:cs typeface="DejaVu Serif Bold"/>
                <a:sym typeface="DejaVu Serif Bold"/>
              </a:rPr>
              <a:t>b</a:t>
            </a:r>
          </a:p>
        </p:txBody>
      </p:sp>
    </p:spTree>
    <p:extLst>
      <p:ext uri="{BB962C8B-B14F-4D97-AF65-F5344CB8AC3E}">
        <p14:creationId xmlns:p14="http://schemas.microsoft.com/office/powerpoint/2010/main" val="1537461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48" name="Group 47">
            <a:extLst>
              <a:ext uri="{FF2B5EF4-FFF2-40B4-BE49-F238E27FC236}">
                <a16:creationId xmlns:a16="http://schemas.microsoft.com/office/drawing/2014/main" id="{9926FFB5-01D1-441C-B15F-D0B3F96EB7D6}"/>
              </a:ext>
            </a:extLst>
          </p:cNvPr>
          <p:cNvGrpSpPr/>
          <p:nvPr/>
        </p:nvGrpSpPr>
        <p:grpSpPr>
          <a:xfrm>
            <a:off x="857612" y="-7124700"/>
            <a:ext cx="14450600" cy="16711256"/>
            <a:chOff x="857612" y="1691044"/>
            <a:chExt cx="14450600" cy="16711256"/>
          </a:xfrm>
        </p:grpSpPr>
        <p:sp>
          <p:nvSpPr>
            <p:cNvPr id="49" name="Freeform 40">
              <a:extLst>
                <a:ext uri="{FF2B5EF4-FFF2-40B4-BE49-F238E27FC236}">
                  <a16:creationId xmlns:a16="http://schemas.microsoft.com/office/drawing/2014/main" id="{95979AAB-31A5-4127-A806-FA51D06374FA}"/>
                </a:ext>
              </a:extLst>
            </p:cNvPr>
            <p:cNvSpPr/>
            <p:nvPr/>
          </p:nvSpPr>
          <p:spPr>
            <a:xfrm>
              <a:off x="946029" y="1709030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0" name="Group 49">
              <a:extLst>
                <a:ext uri="{FF2B5EF4-FFF2-40B4-BE49-F238E27FC236}">
                  <a16:creationId xmlns:a16="http://schemas.microsoft.com/office/drawing/2014/main" id="{BF88F97A-8162-440B-800E-1E3E90FA0572}"/>
                </a:ext>
              </a:extLst>
            </p:cNvPr>
            <p:cNvGrpSpPr/>
            <p:nvPr/>
          </p:nvGrpSpPr>
          <p:grpSpPr>
            <a:xfrm>
              <a:off x="857612" y="1691044"/>
              <a:ext cx="14450600" cy="16711256"/>
              <a:chOff x="857612" y="1691044"/>
              <a:chExt cx="14450600" cy="16711256"/>
            </a:xfrm>
          </p:grpSpPr>
          <p:grpSp>
            <p:nvGrpSpPr>
              <p:cNvPr id="51" name="Group 50">
                <a:extLst>
                  <a:ext uri="{FF2B5EF4-FFF2-40B4-BE49-F238E27FC236}">
                    <a16:creationId xmlns:a16="http://schemas.microsoft.com/office/drawing/2014/main" id="{FA883FE9-6D1E-4897-AF12-4CE785D21645}"/>
                  </a:ext>
                </a:extLst>
              </p:cNvPr>
              <p:cNvGrpSpPr/>
              <p:nvPr/>
            </p:nvGrpSpPr>
            <p:grpSpPr>
              <a:xfrm>
                <a:off x="857612" y="1691044"/>
                <a:ext cx="14450600" cy="16711256"/>
                <a:chOff x="857612" y="1691044"/>
                <a:chExt cx="14450600" cy="16711256"/>
              </a:xfrm>
            </p:grpSpPr>
            <p:sp>
              <p:nvSpPr>
                <p:cNvPr id="53" name="AutoShape 21">
                  <a:extLst>
                    <a:ext uri="{FF2B5EF4-FFF2-40B4-BE49-F238E27FC236}">
                      <a16:creationId xmlns:a16="http://schemas.microsoft.com/office/drawing/2014/main" id="{93968AA3-362F-4A49-9C79-4DB4F6EF8294}"/>
                    </a:ext>
                  </a:extLst>
                </p:cNvPr>
                <p:cNvSpPr/>
                <p:nvPr/>
              </p:nvSpPr>
              <p:spPr>
                <a:xfrm flipH="1">
                  <a:off x="1371599" y="2661914"/>
                  <a:ext cx="26088" cy="15740386"/>
                </a:xfrm>
                <a:prstGeom prst="line">
                  <a:avLst/>
                </a:prstGeom>
                <a:ln w="50800" cap="flat">
                  <a:solidFill>
                    <a:srgbClr val="B80000"/>
                  </a:solidFill>
                  <a:prstDash val="solid"/>
                  <a:headEnd type="none" w="sm" len="sm"/>
                  <a:tailEnd type="none" w="sm" len="sm"/>
                </a:ln>
              </p:spPr>
              <p:txBody>
                <a:bodyPr/>
                <a:lstStyle/>
                <a:p>
                  <a:endParaRPr lang="en-AU" dirty="0"/>
                </a:p>
              </p:txBody>
            </p:sp>
            <p:grpSp>
              <p:nvGrpSpPr>
                <p:cNvPr id="54" name="Group 53">
                  <a:extLst>
                    <a:ext uri="{FF2B5EF4-FFF2-40B4-BE49-F238E27FC236}">
                      <a16:creationId xmlns:a16="http://schemas.microsoft.com/office/drawing/2014/main" id="{9AF6FCC7-8B01-44E2-B6C7-EF0675B49302}"/>
                    </a:ext>
                  </a:extLst>
                </p:cNvPr>
                <p:cNvGrpSpPr/>
                <p:nvPr/>
              </p:nvGrpSpPr>
              <p:grpSpPr>
                <a:xfrm>
                  <a:off x="857612" y="1691044"/>
                  <a:ext cx="14450600" cy="14304353"/>
                  <a:chOff x="857612" y="1691044"/>
                  <a:chExt cx="14450600" cy="14304353"/>
                </a:xfrm>
              </p:grpSpPr>
              <p:grpSp>
                <p:nvGrpSpPr>
                  <p:cNvPr id="55" name="Group 17">
                    <a:extLst>
                      <a:ext uri="{FF2B5EF4-FFF2-40B4-BE49-F238E27FC236}">
                        <a16:creationId xmlns:a16="http://schemas.microsoft.com/office/drawing/2014/main" id="{5F78235C-F481-4D58-9A83-35BD49C05A9D}"/>
                      </a:ext>
                    </a:extLst>
                  </p:cNvPr>
                  <p:cNvGrpSpPr/>
                  <p:nvPr/>
                </p:nvGrpSpPr>
                <p:grpSpPr>
                  <a:xfrm>
                    <a:off x="857612" y="1691044"/>
                    <a:ext cx="1118252" cy="970871"/>
                    <a:chOff x="0" y="0"/>
                    <a:chExt cx="294519" cy="255703"/>
                  </a:xfrm>
                </p:grpSpPr>
                <p:sp>
                  <p:nvSpPr>
                    <p:cNvPr id="81" name="Freeform 18">
                      <a:extLst>
                        <a:ext uri="{FF2B5EF4-FFF2-40B4-BE49-F238E27FC236}">
                          <a16:creationId xmlns:a16="http://schemas.microsoft.com/office/drawing/2014/main" id="{C141475D-F865-4CB2-B0D8-29C95F9F7102}"/>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82" name="TextBox 19">
                      <a:extLst>
                        <a:ext uri="{FF2B5EF4-FFF2-40B4-BE49-F238E27FC236}">
                          <a16:creationId xmlns:a16="http://schemas.microsoft.com/office/drawing/2014/main" id="{071391FD-8801-4144-9499-38377DF6E926}"/>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56" name="TextBox 20">
                    <a:extLst>
                      <a:ext uri="{FF2B5EF4-FFF2-40B4-BE49-F238E27FC236}">
                        <a16:creationId xmlns:a16="http://schemas.microsoft.com/office/drawing/2014/main" id="{76D40B05-9AB6-48F8-846D-EE63B07E3A5B}"/>
                      </a:ext>
                    </a:extLst>
                  </p:cNvPr>
                  <p:cNvSpPr txBox="1"/>
                  <p:nvPr/>
                </p:nvSpPr>
                <p:spPr>
                  <a:xfrm>
                    <a:off x="1281922" y="1897873"/>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a</a:t>
                    </a:r>
                  </a:p>
                </p:txBody>
              </p:sp>
              <p:sp>
                <p:nvSpPr>
                  <p:cNvPr id="57" name="Freeform 22">
                    <a:extLst>
                      <a:ext uri="{FF2B5EF4-FFF2-40B4-BE49-F238E27FC236}">
                        <a16:creationId xmlns:a16="http://schemas.microsoft.com/office/drawing/2014/main" id="{23C2CC75-6984-4E84-B0CB-86DD065C5BF4}"/>
                      </a:ext>
                    </a:extLst>
                  </p:cNvPr>
                  <p:cNvSpPr/>
                  <p:nvPr/>
                </p:nvSpPr>
                <p:spPr>
                  <a:xfrm>
                    <a:off x="961957" y="362456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8" name="Group 23">
                    <a:extLst>
                      <a:ext uri="{FF2B5EF4-FFF2-40B4-BE49-F238E27FC236}">
                        <a16:creationId xmlns:a16="http://schemas.microsoft.com/office/drawing/2014/main" id="{B65431B6-B907-4A1C-8779-DB8DDB52E1A5}"/>
                      </a:ext>
                    </a:extLst>
                  </p:cNvPr>
                  <p:cNvGrpSpPr/>
                  <p:nvPr/>
                </p:nvGrpSpPr>
                <p:grpSpPr>
                  <a:xfrm>
                    <a:off x="2339735" y="1691044"/>
                    <a:ext cx="10957145" cy="970871"/>
                    <a:chOff x="0" y="0"/>
                    <a:chExt cx="2885832" cy="255703"/>
                  </a:xfrm>
                </p:grpSpPr>
                <p:sp>
                  <p:nvSpPr>
                    <p:cNvPr id="79" name="Freeform 24">
                      <a:extLst>
                        <a:ext uri="{FF2B5EF4-FFF2-40B4-BE49-F238E27FC236}">
                          <a16:creationId xmlns:a16="http://schemas.microsoft.com/office/drawing/2014/main" id="{132DAC71-AB47-40E1-95AC-CC291ED8274A}"/>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80" name="TextBox 25">
                      <a:extLst>
                        <a:ext uri="{FF2B5EF4-FFF2-40B4-BE49-F238E27FC236}">
                          <a16:creationId xmlns:a16="http://schemas.microsoft.com/office/drawing/2014/main" id="{9ECC170E-3C53-4301-8DB3-E028DD6ECBB2}"/>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59" name="TextBox 26">
                    <a:extLst>
                      <a:ext uri="{FF2B5EF4-FFF2-40B4-BE49-F238E27FC236}">
                        <a16:creationId xmlns:a16="http://schemas.microsoft.com/office/drawing/2014/main" id="{68BFD830-6C3A-4CB3-B5E3-186B4631A7DA}"/>
                      </a:ext>
                    </a:extLst>
                  </p:cNvPr>
                  <p:cNvSpPr txBox="1"/>
                  <p:nvPr/>
                </p:nvSpPr>
                <p:spPr>
                  <a:xfrm>
                    <a:off x="2616126" y="1727217"/>
                    <a:ext cx="10404364" cy="855662"/>
                  </a:xfrm>
                  <a:prstGeom prst="rect">
                    <a:avLst/>
                  </a:prstGeom>
                </p:spPr>
                <p:txBody>
                  <a:bodyPr lIns="0" tIns="0" rIns="0" bIns="0" rtlCol="0" anchor="t">
                    <a:spAutoFit/>
                  </a:bodyPr>
                  <a:lstStyle/>
                  <a:p>
                    <a:pPr algn="just">
                      <a:lnSpc>
                        <a:spcPts val="3499"/>
                      </a:lnSpc>
                    </a:pP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là</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vấn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đề</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có</a:t>
                    </a:r>
                    <a:r>
                      <a:rPr lang="en-US" sz="2499" b="1" i="1" dirty="0">
                        <a:solidFill>
                          <a:srgbClr val="B80000"/>
                        </a:solidFill>
                        <a:latin typeface="DejaVu Serif Bold Italics"/>
                        <a:ea typeface="DejaVu Serif Bold Italics"/>
                        <a:cs typeface="DejaVu Serif Bold Italics"/>
                        <a:sym typeface="DejaVu Serif Bold Italics"/>
                      </a:rPr>
                      <a:t> ý </a:t>
                    </a:r>
                    <a:r>
                      <a:rPr lang="en-US" sz="2499" b="1" i="1" dirty="0" err="1">
                        <a:solidFill>
                          <a:srgbClr val="B80000"/>
                        </a:solidFill>
                        <a:latin typeface="DejaVu Serif Bold Italics"/>
                        <a:ea typeface="DejaVu Serif Bold Italics"/>
                        <a:cs typeface="DejaVu Serif Bold Italics"/>
                        <a:sym typeface="DejaVu Serif Bold Italics"/>
                      </a:rPr>
                      <a:t>nghĩa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chiến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lược</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quyết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định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thành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công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cách</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mạng</a:t>
                    </a:r>
                    <a:endParaRPr lang="en-US" sz="2499" b="1" i="1" dirty="0">
                      <a:solidFill>
                        <a:srgbClr val="B80000"/>
                      </a:solidFill>
                      <a:latin typeface="DejaVu Serif Bold Italics"/>
                      <a:ea typeface="DejaVu Serif Bold Italics"/>
                      <a:cs typeface="DejaVu Serif Bold Italics"/>
                      <a:sym typeface="DejaVu Serif Bold Italics"/>
                    </a:endParaRPr>
                  </a:p>
                </p:txBody>
              </p:sp>
              <p:sp>
                <p:nvSpPr>
                  <p:cNvPr id="60" name="TextBox 27">
                    <a:extLst>
                      <a:ext uri="{FF2B5EF4-FFF2-40B4-BE49-F238E27FC236}">
                        <a16:creationId xmlns:a16="http://schemas.microsoft.com/office/drawing/2014/main" id="{29A79C0D-21BC-4D1C-B340-2EE7C90D3F4A}"/>
                      </a:ext>
                    </a:extLst>
                  </p:cNvPr>
                  <p:cNvSpPr txBox="1"/>
                  <p:nvPr/>
                </p:nvSpPr>
                <p:spPr>
                  <a:xfrm>
                    <a:off x="2339735" y="3611031"/>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Đại đoàn kết toàn dân tộc không phải là sách lược hay thủ đoạn chỉnh trị mà là </a:t>
                    </a:r>
                    <a:r>
                      <a:rPr lang="en-US" sz="2499" b="1">
                        <a:solidFill>
                          <a:srgbClr val="B80000"/>
                        </a:solidFill>
                        <a:latin typeface="DejaVu Serif Bold"/>
                        <a:ea typeface="DejaVu Serif Bold"/>
                        <a:cs typeface="DejaVu Serif Bold"/>
                        <a:sym typeface="DejaVu Serif Bold"/>
                      </a:rPr>
                      <a:t>chiến lược lâu dài, nhất quán</a:t>
                    </a:r>
                    <a:r>
                      <a:rPr lang="en-US" sz="2499">
                        <a:solidFill>
                          <a:srgbClr val="B80000"/>
                        </a:solidFill>
                        <a:latin typeface="DejaVu Serif"/>
                        <a:ea typeface="DejaVu Serif"/>
                        <a:cs typeface="DejaVu Serif"/>
                        <a:sym typeface="DejaVu Serif"/>
                      </a:rPr>
                      <a:t> của cách mạng Việt Nam.</a:t>
                    </a:r>
                  </a:p>
                </p:txBody>
              </p:sp>
              <p:sp>
                <p:nvSpPr>
                  <p:cNvPr id="61" name="Freeform 28">
                    <a:extLst>
                      <a:ext uri="{FF2B5EF4-FFF2-40B4-BE49-F238E27FC236}">
                        <a16:creationId xmlns:a16="http://schemas.microsoft.com/office/drawing/2014/main" id="{A7C88AE3-48F0-4745-AE63-3C89EEA6BE67}"/>
                      </a:ext>
                    </a:extLst>
                  </p:cNvPr>
                  <p:cNvSpPr/>
                  <p:nvPr/>
                </p:nvSpPr>
                <p:spPr>
                  <a:xfrm>
                    <a:off x="961957" y="5336212"/>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2" name="TextBox 29">
                    <a:extLst>
                      <a:ext uri="{FF2B5EF4-FFF2-40B4-BE49-F238E27FC236}">
                        <a16:creationId xmlns:a16="http://schemas.microsoft.com/office/drawing/2014/main" id="{764B5CE1-0834-4FA4-9117-007490739366}"/>
                      </a:ext>
                    </a:extLst>
                  </p:cNvPr>
                  <p:cNvSpPr txBox="1"/>
                  <p:nvPr/>
                </p:nvSpPr>
                <p:spPr>
                  <a:xfrm>
                    <a:off x="2339735" y="5322680"/>
                    <a:ext cx="12935614" cy="855662"/>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Hồ Chí Minh khẳng định: Đại đoàn kết toàn dân tộc là </a:t>
                    </a:r>
                    <a:r>
                      <a:rPr lang="en-US" sz="2499" b="1">
                        <a:solidFill>
                          <a:srgbClr val="B80000"/>
                        </a:solidFill>
                        <a:latin typeface="DejaVu Serif Bold"/>
                        <a:ea typeface="DejaVu Serif Bold"/>
                        <a:cs typeface="DejaVu Serif Bold"/>
                        <a:sym typeface="DejaVu Serif Bold"/>
                      </a:rPr>
                      <a:t>nhân tố quyết định</a:t>
                    </a:r>
                    <a:r>
                      <a:rPr lang="en-US" sz="2499">
                        <a:solidFill>
                          <a:srgbClr val="B80000"/>
                        </a:solidFill>
                        <a:latin typeface="DejaVu Serif"/>
                        <a:ea typeface="DejaVu Serif"/>
                        <a:cs typeface="DejaVu Serif"/>
                        <a:sym typeface="DejaVu Serif"/>
                      </a:rPr>
                      <a:t> sự thành công của sự nghiệp cách mạng.</a:t>
                    </a:r>
                  </a:p>
                </p:txBody>
              </p:sp>
              <p:sp>
                <p:nvSpPr>
                  <p:cNvPr id="63" name="Freeform 30">
                    <a:extLst>
                      <a:ext uri="{FF2B5EF4-FFF2-40B4-BE49-F238E27FC236}">
                        <a16:creationId xmlns:a16="http://schemas.microsoft.com/office/drawing/2014/main" id="{E9E1F5DE-AEA9-4315-BB0F-D08DD3B2DBFB}"/>
                      </a:ext>
                    </a:extLst>
                  </p:cNvPr>
                  <p:cNvSpPr/>
                  <p:nvPr/>
                </p:nvSpPr>
                <p:spPr>
                  <a:xfrm>
                    <a:off x="961957" y="7045874"/>
                    <a:ext cx="871462" cy="871462"/>
                  </a:xfrm>
                  <a:custGeom>
                    <a:avLst/>
                    <a:gdLst/>
                    <a:ahLst/>
                    <a:cxnLst/>
                    <a:rect l="l" t="t" r="r" b="b"/>
                    <a:pathLst>
                      <a:path w="1161949" h="1161949">
                        <a:moveTo>
                          <a:pt x="0" y="0"/>
                        </a:moveTo>
                        <a:lnTo>
                          <a:pt x="1161949" y="0"/>
                        </a:lnTo>
                        <a:lnTo>
                          <a:pt x="1161949" y="1161948"/>
                        </a:lnTo>
                        <a:lnTo>
                          <a:pt x="0" y="1161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4" name="TextBox 31">
                    <a:extLst>
                      <a:ext uri="{FF2B5EF4-FFF2-40B4-BE49-F238E27FC236}">
                        <a16:creationId xmlns:a16="http://schemas.microsoft.com/office/drawing/2014/main" id="{ED4CD7E5-19C9-4780-8296-E4B1FCF1A8D4}"/>
                      </a:ext>
                    </a:extLst>
                  </p:cNvPr>
                  <p:cNvSpPr txBox="1"/>
                  <p:nvPr/>
                </p:nvSpPr>
                <p:spPr>
                  <a:xfrm>
                    <a:off x="2339735" y="7032342"/>
                    <a:ext cx="12935614" cy="129381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nói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về</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chúng</a:t>
                    </a:r>
                    <a:r>
                      <a:rPr lang="en-US" sz="2499" dirty="0">
                        <a:solidFill>
                          <a:srgbClr val="B80000"/>
                        </a:solidFill>
                        <a:latin typeface="DejaVu Serif"/>
                        <a:ea typeface="DejaVu Serif"/>
                        <a:cs typeface="DejaVu Serif"/>
                        <a:sym typeface="DejaVu Serif"/>
                      </a:rPr>
                      <a:t> ta”;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sức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then </a:t>
                    </a:r>
                    <a:r>
                      <a:rPr lang="en-US" sz="2499" dirty="0" err="1">
                        <a:solidFill>
                          <a:srgbClr val="B80000"/>
                        </a:solidFill>
                        <a:latin typeface="DejaVu Serif"/>
                        <a:ea typeface="DejaVu Serif"/>
                        <a:cs typeface="DejaVu Serif"/>
                        <a:sym typeface="DejaVu Serif"/>
                      </a:rPr>
                      <a:t>chốt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điểm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mẹ</a:t>
                    </a:r>
                    <a:r>
                      <a:rPr lang="en-US" sz="2499" dirty="0">
                        <a:solidFill>
                          <a:srgbClr val="B80000"/>
                        </a:solidFill>
                        <a:latin typeface="DejaVu Serif"/>
                        <a:ea typeface="DejaVu Serif"/>
                        <a:cs typeface="DejaVu Serif"/>
                        <a:sym typeface="DejaVu Serif"/>
                      </a:rPr>
                      <a:t> ... ”;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thành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công</a:t>
                    </a:r>
                    <a:r>
                      <a:rPr lang="en-US" sz="2499" dirty="0">
                        <a:solidFill>
                          <a:srgbClr val="B80000"/>
                        </a:solidFill>
                        <a:latin typeface="DejaVu Serif"/>
                        <a:ea typeface="DejaVu Serif"/>
                        <a:cs typeface="DejaVu Serif"/>
                        <a:sym typeface="DejaVu Serif"/>
                      </a:rPr>
                      <a:t>” ...</a:t>
                    </a:r>
                  </a:p>
                </p:txBody>
              </p:sp>
              <p:grpSp>
                <p:nvGrpSpPr>
                  <p:cNvPr id="65" name="Group 32">
                    <a:extLst>
                      <a:ext uri="{FF2B5EF4-FFF2-40B4-BE49-F238E27FC236}">
                        <a16:creationId xmlns:a16="http://schemas.microsoft.com/office/drawing/2014/main" id="{E009A19E-0B5F-4ACD-AF66-4BCC197A5562}"/>
                      </a:ext>
                    </a:extLst>
                  </p:cNvPr>
                  <p:cNvGrpSpPr/>
                  <p:nvPr/>
                </p:nvGrpSpPr>
                <p:grpSpPr>
                  <a:xfrm>
                    <a:off x="857612" y="9221505"/>
                    <a:ext cx="1118252" cy="970871"/>
                    <a:chOff x="0" y="0"/>
                    <a:chExt cx="294519" cy="255703"/>
                  </a:xfrm>
                </p:grpSpPr>
                <p:sp>
                  <p:nvSpPr>
                    <p:cNvPr id="77" name="Freeform 33">
                      <a:extLst>
                        <a:ext uri="{FF2B5EF4-FFF2-40B4-BE49-F238E27FC236}">
                          <a16:creationId xmlns:a16="http://schemas.microsoft.com/office/drawing/2014/main" id="{085DB771-DDA6-4015-A7C9-5C8A53CA6C9F}"/>
                        </a:ext>
                      </a:extLst>
                    </p:cNvPr>
                    <p:cNvSpPr/>
                    <p:nvPr/>
                  </p:nvSpPr>
                  <p:spPr>
                    <a:xfrm>
                      <a:off x="0" y="0"/>
                      <a:ext cx="294519" cy="255703"/>
                    </a:xfrm>
                    <a:custGeom>
                      <a:avLst/>
                      <a:gdLst/>
                      <a:ahLst/>
                      <a:cxnLst/>
                      <a:rect l="l" t="t" r="r" b="b"/>
                      <a:pathLst>
                        <a:path w="294519" h="255703">
                          <a:moveTo>
                            <a:pt x="76156" y="0"/>
                          </a:moveTo>
                          <a:lnTo>
                            <a:pt x="218364" y="0"/>
                          </a:lnTo>
                          <a:cubicBezTo>
                            <a:pt x="260423" y="0"/>
                            <a:pt x="294519" y="34096"/>
                            <a:pt x="294519" y="76156"/>
                          </a:cubicBezTo>
                          <a:lnTo>
                            <a:pt x="294519" y="179547"/>
                          </a:lnTo>
                          <a:cubicBezTo>
                            <a:pt x="294519" y="199745"/>
                            <a:pt x="286496" y="219115"/>
                            <a:pt x="272214" y="233397"/>
                          </a:cubicBezTo>
                          <a:cubicBezTo>
                            <a:pt x="257932" y="247679"/>
                            <a:pt x="238561" y="255703"/>
                            <a:pt x="218364" y="255703"/>
                          </a:cubicBezTo>
                          <a:lnTo>
                            <a:pt x="76156" y="255703"/>
                          </a:lnTo>
                          <a:cubicBezTo>
                            <a:pt x="34096" y="255703"/>
                            <a:pt x="0" y="221607"/>
                            <a:pt x="0" y="179547"/>
                          </a:cubicBezTo>
                          <a:lnTo>
                            <a:pt x="0" y="76156"/>
                          </a:lnTo>
                          <a:cubicBezTo>
                            <a:pt x="0" y="34096"/>
                            <a:pt x="34096" y="0"/>
                            <a:pt x="76156" y="0"/>
                          </a:cubicBezTo>
                          <a:close/>
                        </a:path>
                      </a:pathLst>
                    </a:custGeom>
                    <a:solidFill>
                      <a:srgbClr val="B80000"/>
                    </a:solidFill>
                  </p:spPr>
                </p:sp>
                <p:sp>
                  <p:nvSpPr>
                    <p:cNvPr id="78" name="TextBox 34">
                      <a:extLst>
                        <a:ext uri="{FF2B5EF4-FFF2-40B4-BE49-F238E27FC236}">
                          <a16:creationId xmlns:a16="http://schemas.microsoft.com/office/drawing/2014/main" id="{3A662619-8129-4C86-9630-AF15F6EBB757}"/>
                        </a:ext>
                      </a:extLst>
                    </p:cNvPr>
                    <p:cNvSpPr txBox="1"/>
                    <p:nvPr/>
                  </p:nvSpPr>
                  <p:spPr>
                    <a:xfrm>
                      <a:off x="0" y="-38100"/>
                      <a:ext cx="294519" cy="293803"/>
                    </a:xfrm>
                    <a:prstGeom prst="rect">
                      <a:avLst/>
                    </a:prstGeom>
                  </p:spPr>
                  <p:txBody>
                    <a:bodyPr lIns="50800" tIns="50800" rIns="50800" bIns="50800" rtlCol="0" anchor="ctr"/>
                    <a:lstStyle/>
                    <a:p>
                      <a:pPr algn="ctr">
                        <a:lnSpc>
                          <a:spcPts val="2659"/>
                        </a:lnSpc>
                      </a:pPr>
                      <a:endParaRPr/>
                    </a:p>
                  </p:txBody>
                </p:sp>
              </p:grpSp>
              <p:sp>
                <p:nvSpPr>
                  <p:cNvPr id="66" name="TextBox 35">
                    <a:extLst>
                      <a:ext uri="{FF2B5EF4-FFF2-40B4-BE49-F238E27FC236}">
                        <a16:creationId xmlns:a16="http://schemas.microsoft.com/office/drawing/2014/main" id="{E8A59580-9E72-468D-8D9E-E993081583D5}"/>
                      </a:ext>
                    </a:extLst>
                  </p:cNvPr>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dirty="0">
                        <a:solidFill>
                          <a:srgbClr val="FFFFFF"/>
                        </a:solidFill>
                        <a:latin typeface="DejaVu Serif Bold"/>
                        <a:ea typeface="DejaVu Serif Bold"/>
                        <a:cs typeface="DejaVu Serif Bold"/>
                        <a:sym typeface="DejaVu Serif Bold"/>
                      </a:rPr>
                      <a:t>b</a:t>
                    </a:r>
                  </a:p>
                </p:txBody>
              </p:sp>
              <p:grpSp>
                <p:nvGrpSpPr>
                  <p:cNvPr id="67" name="Group 36">
                    <a:extLst>
                      <a:ext uri="{FF2B5EF4-FFF2-40B4-BE49-F238E27FC236}">
                        <a16:creationId xmlns:a16="http://schemas.microsoft.com/office/drawing/2014/main" id="{679E3849-D7E2-4949-9C65-B0BE0E6EF5C4}"/>
                      </a:ext>
                    </a:extLst>
                  </p:cNvPr>
                  <p:cNvGrpSpPr/>
                  <p:nvPr/>
                </p:nvGrpSpPr>
                <p:grpSpPr>
                  <a:xfrm>
                    <a:off x="2339735" y="9221505"/>
                    <a:ext cx="10957145" cy="970871"/>
                    <a:chOff x="0" y="0"/>
                    <a:chExt cx="2885832" cy="255703"/>
                  </a:xfrm>
                </p:grpSpPr>
                <p:sp>
                  <p:nvSpPr>
                    <p:cNvPr id="75" name="Freeform 37">
                      <a:extLst>
                        <a:ext uri="{FF2B5EF4-FFF2-40B4-BE49-F238E27FC236}">
                          <a16:creationId xmlns:a16="http://schemas.microsoft.com/office/drawing/2014/main" id="{380CD4F5-FBF4-4E00-A002-3CA82BAB9BFE}"/>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76" name="TextBox 38">
                      <a:extLst>
                        <a:ext uri="{FF2B5EF4-FFF2-40B4-BE49-F238E27FC236}">
                          <a16:creationId xmlns:a16="http://schemas.microsoft.com/office/drawing/2014/main" id="{9B15B432-3FDA-487C-A44D-45CF8A18CE87}"/>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68" name="TextBox 39">
                    <a:extLst>
                      <a:ext uri="{FF2B5EF4-FFF2-40B4-BE49-F238E27FC236}">
                        <a16:creationId xmlns:a16="http://schemas.microsoft.com/office/drawing/2014/main" id="{D091769D-AF53-41D5-8940-5C3816AA4452}"/>
                      </a:ext>
                    </a:extLst>
                  </p:cNvPr>
                  <p:cNvSpPr txBox="1"/>
                  <p:nvPr/>
                </p:nvSpPr>
                <p:spPr>
                  <a:xfrm>
                    <a:off x="2616126" y="9257677"/>
                    <a:ext cx="10404364" cy="855662"/>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Đại đoàn kết toàn dân tộc là 1 mục tiêu, nhiệm vụ hàng đầu của cách mạng Việt Nam</a:t>
                    </a:r>
                  </a:p>
                </p:txBody>
              </p:sp>
              <p:sp>
                <p:nvSpPr>
                  <p:cNvPr id="69" name="Freeform 40">
                    <a:extLst>
                      <a:ext uri="{FF2B5EF4-FFF2-40B4-BE49-F238E27FC236}">
                        <a16:creationId xmlns:a16="http://schemas.microsoft.com/office/drawing/2014/main" id="{07506127-296A-4781-A657-6FF3BDEDB226}"/>
                      </a:ext>
                    </a:extLst>
                  </p:cNvPr>
                  <p:cNvSpPr/>
                  <p:nvPr/>
                </p:nvSpPr>
                <p:spPr>
                  <a:xfrm>
                    <a:off x="961957" y="11087725"/>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0" name="TextBox 41">
                    <a:extLst>
                      <a:ext uri="{FF2B5EF4-FFF2-40B4-BE49-F238E27FC236}">
                        <a16:creationId xmlns:a16="http://schemas.microsoft.com/office/drawing/2014/main" id="{1207E3C0-354B-4819-9B23-5D716FA2E0EF}"/>
                      </a:ext>
                    </a:extLst>
                  </p:cNvPr>
                  <p:cNvSpPr txBox="1"/>
                  <p:nvPr/>
                </p:nvSpPr>
                <p:spPr>
                  <a:xfrm>
                    <a:off x="2339735" y="11074194"/>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Với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chỉ</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khẩu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hiệu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chiến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lược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còn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mục</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tiêu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lâu</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dài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cách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mạng</a:t>
                    </a:r>
                    <a:r>
                      <a:rPr lang="en-US" sz="2499" dirty="0">
                        <a:solidFill>
                          <a:srgbClr val="B80000"/>
                        </a:solidFill>
                        <a:latin typeface="DejaVu Serif"/>
                        <a:ea typeface="DejaVu Serif"/>
                        <a:cs typeface="DejaVu Serif"/>
                        <a:sym typeface="DejaVu Serif"/>
                      </a:rPr>
                      <a:t>.</a:t>
                    </a:r>
                  </a:p>
                </p:txBody>
              </p:sp>
              <p:sp>
                <p:nvSpPr>
                  <p:cNvPr id="71" name="Freeform 40">
                    <a:extLst>
                      <a:ext uri="{FF2B5EF4-FFF2-40B4-BE49-F238E27FC236}">
                        <a16:creationId xmlns:a16="http://schemas.microsoft.com/office/drawing/2014/main" id="{4B575B0C-7D1C-4E44-A9CB-574A764CAAD2}"/>
                      </a:ext>
                    </a:extLst>
                  </p:cNvPr>
                  <p:cNvSpPr/>
                  <p:nvPr/>
                </p:nvSpPr>
                <p:spPr>
                  <a:xfrm>
                    <a:off x="935869" y="12898780"/>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2" name="TextBox 41">
                    <a:extLst>
                      <a:ext uri="{FF2B5EF4-FFF2-40B4-BE49-F238E27FC236}">
                        <a16:creationId xmlns:a16="http://schemas.microsoft.com/office/drawing/2014/main" id="{541152A7-21FB-45A5-9154-05B8BCDC048B}"/>
                      </a:ext>
                    </a:extLst>
                  </p:cNvPr>
                  <p:cNvSpPr txBox="1"/>
                  <p:nvPr/>
                </p:nvSpPr>
                <p:spPr>
                  <a:xfrm>
                    <a:off x="2313647" y="12885248"/>
                    <a:ext cx="12935614" cy="855662"/>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Hồ</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Chí</a:t>
                    </a:r>
                    <a:r>
                      <a:rPr lang="en-US" sz="2499" dirty="0">
                        <a:solidFill>
                          <a:srgbClr val="B80000"/>
                        </a:solidFill>
                        <a:latin typeface="DejaVu Serif"/>
                        <a:ea typeface="DejaVu Serif"/>
                        <a:cs typeface="DejaVu Serif"/>
                        <a:sym typeface="DejaVu Serif"/>
                      </a:rPr>
                      <a:t> Minh </a:t>
                    </a:r>
                    <a:r>
                      <a:rPr lang="en-US" sz="2499" dirty="0" err="1">
                        <a:solidFill>
                          <a:srgbClr val="B80000"/>
                        </a:solidFill>
                        <a:latin typeface="DejaVu Serif"/>
                        <a:ea typeface="DejaVu Serif"/>
                        <a:cs typeface="DejaVu Serif"/>
                        <a:sym typeface="DejaVu Serif"/>
                      </a:rPr>
                      <a:t>đã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tuyên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bố</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Mục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đích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Lao </a:t>
                    </a:r>
                    <a:r>
                      <a:rPr lang="en-US" sz="2499" dirty="0" err="1">
                        <a:solidFill>
                          <a:srgbClr val="B80000"/>
                        </a:solidFill>
                        <a:latin typeface="DejaVu Serif"/>
                        <a:ea typeface="DejaVu Serif"/>
                        <a:cs typeface="DejaVu Serif"/>
                        <a:sym typeface="DejaVu Serif"/>
                      </a:rPr>
                      <a:t>động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có</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trong</a:t>
                    </a:r>
                    <a:r>
                      <a:rPr lang="en-US" sz="2499" dirty="0">
                        <a:solidFill>
                          <a:srgbClr val="B80000"/>
                        </a:solidFill>
                        <a:latin typeface="DejaVu Serif"/>
                        <a:ea typeface="DejaVu Serif"/>
                        <a:cs typeface="DejaVu Serif"/>
                        <a:sym typeface="DejaVu Serif"/>
                      </a:rPr>
                      <a:t> 8 </a:t>
                    </a:r>
                    <a:r>
                      <a:rPr lang="en-US" sz="2499" dirty="0" err="1">
                        <a:solidFill>
                          <a:srgbClr val="B80000"/>
                        </a:solidFill>
                        <a:latin typeface="DejaVu Serif"/>
                        <a:ea typeface="DejaVu Serif"/>
                        <a:cs typeface="DejaVu Serif"/>
                        <a:sym typeface="DejaVu Serif"/>
                      </a:rPr>
                      <a:t>chữ</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b="1" dirty="0">
                        <a:solidFill>
                          <a:srgbClr val="B80000"/>
                        </a:solidFill>
                        <a:latin typeface="DejaVu Serif"/>
                        <a:ea typeface="DejaVu Serif"/>
                        <a:cs typeface="DejaVu Serif"/>
                        <a:sym typeface="DejaVu Serif"/>
                      </a:rPr>
                      <a:t>ĐOÀN KẾT TOÀN DÂN, PHỤNG SỰ TỔ QUỐC</a:t>
                    </a:r>
                    <a:r>
                      <a:rPr lang="en-US" sz="2499" dirty="0">
                        <a:solidFill>
                          <a:srgbClr val="B80000"/>
                        </a:solidFill>
                        <a:latin typeface="DejaVu Serif"/>
                        <a:ea typeface="DejaVu Serif"/>
                        <a:cs typeface="DejaVu Serif"/>
                        <a:sym typeface="DejaVu Serif"/>
                      </a:rPr>
                      <a:t>”.</a:t>
                    </a:r>
                  </a:p>
                </p:txBody>
              </p:sp>
              <p:sp>
                <p:nvSpPr>
                  <p:cNvPr id="73" name="Freeform 40">
                    <a:extLst>
                      <a:ext uri="{FF2B5EF4-FFF2-40B4-BE49-F238E27FC236}">
                        <a16:creationId xmlns:a16="http://schemas.microsoft.com/office/drawing/2014/main" id="{F25FFCAA-20FA-4CDC-B19E-4E7C3567BD91}"/>
                      </a:ext>
                    </a:extLst>
                  </p:cNvPr>
                  <p:cNvSpPr/>
                  <p:nvPr/>
                </p:nvSpPr>
                <p:spPr>
                  <a:xfrm>
                    <a:off x="961957" y="14908189"/>
                    <a:ext cx="871462" cy="871462"/>
                  </a:xfrm>
                  <a:custGeom>
                    <a:avLst/>
                    <a:gdLst/>
                    <a:ahLst/>
                    <a:cxnLst/>
                    <a:rect l="l" t="t" r="r" b="b"/>
                    <a:pathLst>
                      <a:path w="1161949" h="1161949">
                        <a:moveTo>
                          <a:pt x="0" y="0"/>
                        </a:moveTo>
                        <a:lnTo>
                          <a:pt x="1161949" y="0"/>
                        </a:lnTo>
                        <a:lnTo>
                          <a:pt x="1161949" y="1161949"/>
                        </a:lnTo>
                        <a:lnTo>
                          <a:pt x="0" y="1161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4" name="TextBox 41">
                    <a:extLst>
                      <a:ext uri="{FF2B5EF4-FFF2-40B4-BE49-F238E27FC236}">
                        <a16:creationId xmlns:a16="http://schemas.microsoft.com/office/drawing/2014/main" id="{07A4509D-967C-4878-9CFC-2709AF6CD378}"/>
                      </a:ext>
                    </a:extLst>
                  </p:cNvPr>
                  <p:cNvSpPr txBox="1"/>
                  <p:nvPr/>
                </p:nvSpPr>
                <p:spPr>
                  <a:xfrm>
                    <a:off x="2372598" y="14683178"/>
                    <a:ext cx="12935614" cy="1312219"/>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Cộng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sản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 </a:t>
                    </a:r>
                    <a:r>
                      <a:rPr lang="vi-VN" sz="2499" dirty="0" err="1">
                        <a:solidFill>
                          <a:srgbClr val="B80000"/>
                        </a:solidFill>
                        <a:latin typeface="DejaVu Serif"/>
                        <a:ea typeface="DejaVu Serif"/>
                        <a:cs typeface="DejaVu Serif"/>
                        <a:sym typeface="DejaVu Serif"/>
                      </a:rPr>
                      <a:t>lực</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lượng</a:t>
                    </a:r>
                    <a:r>
                      <a:rPr lang="vi-VN" sz="2499" dirty="0">
                        <a:solidFill>
                          <a:srgbClr val="B80000"/>
                        </a:solidFill>
                        <a:latin typeface="DejaVu Serif"/>
                        <a:ea typeface="DejaVu Serif"/>
                        <a:cs typeface="DejaVu Serif"/>
                        <a:sym typeface="DejaVu Serif"/>
                      </a:rPr>
                      <a:t> duy </a:t>
                    </a:r>
                    <a:r>
                      <a:rPr lang="vi-VN" sz="2499" dirty="0" err="1">
                        <a:solidFill>
                          <a:srgbClr val="B80000"/>
                        </a:solidFill>
                        <a:latin typeface="DejaVu Serif"/>
                        <a:ea typeface="DejaVu Serif"/>
                        <a:cs typeface="DejaVu Serif"/>
                        <a:sym typeface="DejaVu Serif"/>
                      </a:rPr>
                      <a:t>nhất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lãnh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đạo</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Việt</a:t>
                    </a:r>
                    <a:r>
                      <a:rPr lang="vi-VN" sz="2499" dirty="0">
                        <a:solidFill>
                          <a:srgbClr val="B80000"/>
                        </a:solidFill>
                        <a:latin typeface="DejaVu Serif"/>
                        <a:ea typeface="DejaVu Serif"/>
                        <a:cs typeface="DejaVu Serif"/>
                        <a:sym typeface="DejaVu Serif"/>
                      </a:rPr>
                      <a:t> Nam,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vậy</a:t>
                    </a:r>
                    <a:r>
                      <a:rPr lang="vi-VN" sz="2499"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đại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đoàn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kết</a:t>
                    </a:r>
                    <a:r>
                      <a:rPr lang="vi-VN" sz="2499" b="1" dirty="0">
                        <a:solidFill>
                          <a:srgbClr val="B80000"/>
                        </a:solidFill>
                        <a:latin typeface="DejaVu Serif"/>
                        <a:ea typeface="DejaVu Serif"/>
                        <a:cs typeface="DejaVu Serif"/>
                        <a:sym typeface="DejaVu Serif"/>
                      </a:rPr>
                      <a:t> dân </a:t>
                    </a:r>
                    <a:r>
                      <a:rPr lang="vi-VN" sz="2499" b="1" dirty="0" err="1">
                        <a:solidFill>
                          <a:srgbClr val="B80000"/>
                        </a:solidFill>
                        <a:latin typeface="DejaVu Serif"/>
                        <a:ea typeface="DejaVu Serif"/>
                        <a:cs typeface="DejaVu Serif"/>
                        <a:sym typeface="DejaVu Serif"/>
                      </a:rPr>
                      <a:t>tộc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phải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được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quán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triệt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từ</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chủ</a:t>
                    </a:r>
                    <a:r>
                      <a:rPr lang="vi-VN" sz="2499" b="1" dirty="0">
                        <a:solidFill>
                          <a:srgbClr val="B80000"/>
                        </a:solidFill>
                        <a:latin typeface="DejaVu Serif"/>
                        <a:ea typeface="DejaVu Serif"/>
                        <a:cs typeface="DejaVu Serif"/>
                        <a:sym typeface="DejaVu Serif"/>
                      </a:rPr>
                      <a:t> trương, </a:t>
                    </a:r>
                    <a:r>
                      <a:rPr lang="vi-VN" sz="2499" b="1" dirty="0" err="1">
                        <a:solidFill>
                          <a:srgbClr val="B80000"/>
                        </a:solidFill>
                        <a:latin typeface="DejaVu Serif"/>
                        <a:ea typeface="DejaVu Serif"/>
                        <a:cs typeface="DejaVu Serif"/>
                        <a:sym typeface="DejaVu Serif"/>
                      </a:rPr>
                      <a:t>đường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lối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tới</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hoạt</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động</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thực</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tiễn</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của</a:t>
                    </a:r>
                    <a:r>
                      <a:rPr lang="vi-VN" sz="2499" b="1" dirty="0">
                        <a:solidFill>
                          <a:srgbClr val="B80000"/>
                        </a:solidFill>
                        <a:latin typeface="DejaVu Serif"/>
                        <a:ea typeface="DejaVu Serif"/>
                        <a:cs typeface="DejaVu Serif"/>
                        <a:sym typeface="DejaVu Serif"/>
                      </a:rPr>
                      <a:t> </a:t>
                    </a:r>
                    <a:r>
                      <a:rPr lang="vi-VN" sz="2499" b="1" dirty="0" err="1">
                        <a:solidFill>
                          <a:srgbClr val="B80000"/>
                        </a:solidFill>
                        <a:latin typeface="DejaVu Serif"/>
                        <a:ea typeface="DejaVu Serif"/>
                        <a:cs typeface="DejaVu Serif"/>
                        <a:sym typeface="DejaVu Serif"/>
                      </a:rPr>
                      <a:t>Đảng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sp>
            <p:nvSpPr>
              <p:cNvPr id="52" name="TextBox 41">
                <a:extLst>
                  <a:ext uri="{FF2B5EF4-FFF2-40B4-BE49-F238E27FC236}">
                    <a16:creationId xmlns:a16="http://schemas.microsoft.com/office/drawing/2014/main" id="{E43C46C4-2484-4355-9E1E-55FA4A20F242}"/>
                  </a:ext>
                </a:extLst>
              </p:cNvPr>
              <p:cNvSpPr txBox="1"/>
              <p:nvPr/>
            </p:nvSpPr>
            <p:spPr>
              <a:xfrm>
                <a:off x="2372598" y="17111800"/>
                <a:ext cx="12935614" cy="863378"/>
              </a:xfrm>
              <a:prstGeom prst="rect">
                <a:avLst/>
              </a:prstGeom>
            </p:spPr>
            <p:txBody>
              <a:bodyPr lIns="0" tIns="0" rIns="0" bIns="0" rtlCol="0" anchor="t">
                <a:spAutoFit/>
              </a:bodyPr>
              <a:lstStyle/>
              <a:p>
                <a:pPr algn="just">
                  <a:lnSpc>
                    <a:spcPts val="3499"/>
                  </a:lnSpc>
                </a:pP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phải</a:t>
                </a:r>
                <a:r>
                  <a:rPr lang="vi-VN" sz="2499" dirty="0">
                    <a:solidFill>
                      <a:srgbClr val="B80000"/>
                    </a:solidFill>
                    <a:latin typeface="DejaVu Serif"/>
                    <a:ea typeface="DejaVu Serif"/>
                    <a:cs typeface="DejaVu Serif"/>
                    <a:sym typeface="DejaVu Serif"/>
                  </a:rPr>
                  <a:t> do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vì</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quần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chúng</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Đại</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đoàn</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kết</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là</a:t>
                </a:r>
                <a:r>
                  <a:rPr lang="vi-VN" sz="2499" dirty="0">
                    <a:solidFill>
                      <a:srgbClr val="B80000"/>
                    </a:solidFill>
                    <a:latin typeface="DejaVu Serif"/>
                    <a:ea typeface="DejaVu Serif"/>
                    <a:cs typeface="DejaVu Serif"/>
                    <a:sym typeface="DejaVu Serif"/>
                  </a:rPr>
                  <a:t> yêu </a:t>
                </a:r>
                <a:r>
                  <a:rPr lang="vi-VN" sz="2499" dirty="0" err="1">
                    <a:solidFill>
                      <a:srgbClr val="B80000"/>
                    </a:solidFill>
                    <a:latin typeface="DejaVu Serif"/>
                    <a:ea typeface="DejaVu Serif"/>
                    <a:cs typeface="DejaVu Serif"/>
                    <a:sym typeface="DejaVu Serif"/>
                  </a:rPr>
                  <a:t>cầu</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khách</a:t>
                </a:r>
                <a:r>
                  <a:rPr lang="vi-VN" sz="2499" dirty="0">
                    <a:solidFill>
                      <a:srgbClr val="B80000"/>
                    </a:solidFill>
                    <a:latin typeface="DejaVu Serif"/>
                    <a:ea typeface="DejaVu Serif"/>
                    <a:cs typeface="DejaVu Serif"/>
                    <a:sym typeface="DejaVu Serif"/>
                  </a:rPr>
                  <a:t> quan </a:t>
                </a:r>
                <a:r>
                  <a:rPr lang="vi-VN" sz="2499" dirty="0" err="1">
                    <a:solidFill>
                      <a:srgbClr val="B80000"/>
                    </a:solidFill>
                    <a:latin typeface="DejaVu Serif"/>
                    <a:ea typeface="DejaVu Serif"/>
                    <a:cs typeface="DejaVu Serif"/>
                    <a:sym typeface="DejaVu Serif"/>
                  </a:rPr>
                  <a:t>của</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sự</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nghiệp</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cách</a:t>
                </a:r>
                <a:r>
                  <a:rPr lang="vi-VN" sz="2499" dirty="0">
                    <a:solidFill>
                      <a:srgbClr val="B80000"/>
                    </a:solidFill>
                    <a:latin typeface="DejaVu Serif"/>
                    <a:ea typeface="DejaVu Serif"/>
                    <a:cs typeface="DejaVu Serif"/>
                    <a:sym typeface="DejaVu Serif"/>
                  </a:rPr>
                  <a:t> </a:t>
                </a:r>
                <a:r>
                  <a:rPr lang="vi-VN" sz="2499" dirty="0" err="1">
                    <a:solidFill>
                      <a:srgbClr val="B80000"/>
                    </a:solidFill>
                    <a:latin typeface="DejaVu Serif"/>
                    <a:ea typeface="DejaVu Serif"/>
                    <a:cs typeface="DejaVu Serif"/>
                    <a:sym typeface="DejaVu Serif"/>
                  </a:rPr>
                  <a:t>mạng</a:t>
                </a:r>
                <a:r>
                  <a:rPr lang="vi-VN" sz="2499" dirty="0">
                    <a:solidFill>
                      <a:srgbClr val="B80000"/>
                    </a:solidFill>
                    <a:latin typeface="DejaVu Serif"/>
                    <a:ea typeface="DejaVu Serif"/>
                    <a:cs typeface="DejaVu Serif"/>
                    <a:sym typeface="DejaVu Serif"/>
                  </a:rPr>
                  <a:t>.</a:t>
                </a:r>
                <a:endParaRPr lang="en-US" sz="2499" dirty="0">
                  <a:solidFill>
                    <a:srgbClr val="B80000"/>
                  </a:solidFill>
                  <a:latin typeface="DejaVu Serif"/>
                  <a:ea typeface="DejaVu Serif"/>
                  <a:cs typeface="DejaVu Serif"/>
                  <a:sym typeface="DejaVu Serif"/>
                </a:endParaRPr>
              </a:p>
            </p:txBody>
          </p:sp>
        </p:grpSp>
      </p:grpSp>
      <p:grpSp>
        <p:nvGrpSpPr>
          <p:cNvPr id="83" name="Group 2">
            <a:extLst>
              <a:ext uri="{FF2B5EF4-FFF2-40B4-BE49-F238E27FC236}">
                <a16:creationId xmlns:a16="http://schemas.microsoft.com/office/drawing/2014/main" id="{C697BE95-8DF4-4B21-A0F6-81852F63BFDC}"/>
              </a:ext>
            </a:extLst>
          </p:cNvPr>
          <p:cNvGrpSpPr/>
          <p:nvPr/>
        </p:nvGrpSpPr>
        <p:grpSpPr>
          <a:xfrm>
            <a:off x="0" y="9524"/>
            <a:ext cx="15476273" cy="1631136"/>
            <a:chOff x="0" y="0"/>
            <a:chExt cx="24409400" cy="13741400"/>
          </a:xfrm>
        </p:grpSpPr>
        <p:sp>
          <p:nvSpPr>
            <p:cNvPr id="84" name="Freeform 3">
              <a:extLst>
                <a:ext uri="{FF2B5EF4-FFF2-40B4-BE49-F238E27FC236}">
                  <a16:creationId xmlns:a16="http://schemas.microsoft.com/office/drawing/2014/main" id="{03F4C1CB-F910-4C76-8BA3-2ACB738803E2}"/>
                </a:ext>
              </a:extLst>
            </p:cNvPr>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85" name="Freeform 4">
              <a:extLst>
                <a:ext uri="{FF2B5EF4-FFF2-40B4-BE49-F238E27FC236}">
                  <a16:creationId xmlns:a16="http://schemas.microsoft.com/office/drawing/2014/main" id="{423E6525-FB12-40E1-BEA0-8660CF1AA2E7}"/>
                </a:ext>
              </a:extLst>
            </p:cNvPr>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5" name="Group 5"/>
          <p:cNvGrpSpPr/>
          <p:nvPr/>
        </p:nvGrpSpPr>
        <p:grpSpPr>
          <a:xfrm rot="-5400000">
            <a:off x="11753320" y="3681845"/>
            <a:ext cx="10601196" cy="2923309"/>
            <a:chOff x="0" y="0"/>
            <a:chExt cx="14134928" cy="3897745"/>
          </a:xfrm>
        </p:grpSpPr>
        <p:grpSp>
          <p:nvGrpSpPr>
            <p:cNvPr id="6" name="Group 6"/>
            <p:cNvGrpSpPr/>
            <p:nvPr/>
          </p:nvGrpSpPr>
          <p:grpSpPr>
            <a:xfrm>
              <a:off x="0" y="0"/>
              <a:ext cx="14134928" cy="3897745"/>
              <a:chOff x="0" y="0"/>
              <a:chExt cx="2010233" cy="554327"/>
            </a:xfrm>
          </p:grpSpPr>
          <p:sp>
            <p:nvSpPr>
              <p:cNvPr id="7" name="Freeform 7"/>
              <p:cNvSpPr/>
              <p:nvPr/>
            </p:nvSpPr>
            <p:spPr>
              <a:xfrm>
                <a:off x="0" y="0"/>
                <a:ext cx="2010233" cy="554327"/>
              </a:xfrm>
              <a:custGeom>
                <a:avLst/>
                <a:gdLst/>
                <a:ahLst/>
                <a:cxnLst/>
                <a:rect l="l" t="t" r="r" b="b"/>
                <a:pathLst>
                  <a:path w="2010233" h="554327">
                    <a:moveTo>
                      <a:pt x="26372" y="0"/>
                    </a:moveTo>
                    <a:lnTo>
                      <a:pt x="1983860" y="0"/>
                    </a:lnTo>
                    <a:cubicBezTo>
                      <a:pt x="1990855" y="0"/>
                      <a:pt x="1997563" y="2779"/>
                      <a:pt x="2002508" y="7724"/>
                    </a:cubicBezTo>
                    <a:cubicBezTo>
                      <a:pt x="2007454" y="12670"/>
                      <a:pt x="2010233" y="19378"/>
                      <a:pt x="2010233" y="26372"/>
                    </a:cubicBezTo>
                    <a:lnTo>
                      <a:pt x="2010233" y="527955"/>
                    </a:lnTo>
                    <a:cubicBezTo>
                      <a:pt x="2010233" y="534949"/>
                      <a:pt x="2007454" y="541657"/>
                      <a:pt x="2002508" y="546603"/>
                    </a:cubicBezTo>
                    <a:cubicBezTo>
                      <a:pt x="1997563" y="551549"/>
                      <a:pt x="1990855" y="554327"/>
                      <a:pt x="1983860" y="554327"/>
                    </a:cubicBezTo>
                    <a:lnTo>
                      <a:pt x="26372" y="554327"/>
                    </a:lnTo>
                    <a:cubicBezTo>
                      <a:pt x="19378" y="554327"/>
                      <a:pt x="12670" y="551549"/>
                      <a:pt x="7724" y="546603"/>
                    </a:cubicBezTo>
                    <a:cubicBezTo>
                      <a:pt x="2779" y="541657"/>
                      <a:pt x="0" y="534949"/>
                      <a:pt x="0" y="527955"/>
                    </a:cubicBezTo>
                    <a:lnTo>
                      <a:pt x="0" y="26372"/>
                    </a:lnTo>
                    <a:cubicBezTo>
                      <a:pt x="0" y="19378"/>
                      <a:pt x="2779" y="12670"/>
                      <a:pt x="7724" y="7724"/>
                    </a:cubicBezTo>
                    <a:cubicBezTo>
                      <a:pt x="12670" y="2779"/>
                      <a:pt x="19378" y="0"/>
                      <a:pt x="26372"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8" name="TextBox 8"/>
              <p:cNvSpPr txBox="1"/>
              <p:nvPr/>
            </p:nvSpPr>
            <p:spPr>
              <a:xfrm>
                <a:off x="0" y="-38100"/>
                <a:ext cx="2010233" cy="592427"/>
              </a:xfrm>
              <a:prstGeom prst="rect">
                <a:avLst/>
              </a:prstGeom>
            </p:spPr>
            <p:txBody>
              <a:bodyPr lIns="50800" tIns="50800" rIns="50800" bIns="50800" rtlCol="0" anchor="ctr"/>
              <a:lstStyle/>
              <a:p>
                <a:pPr algn="ctr">
                  <a:lnSpc>
                    <a:spcPts val="2660"/>
                  </a:lnSpc>
                  <a:spcBef>
                    <a:spcPct val="0"/>
                  </a:spcBef>
                </a:pPr>
                <a:endParaRPr/>
              </a:p>
            </p:txBody>
          </p:sp>
        </p:grpSp>
        <p:sp>
          <p:nvSpPr>
            <p:cNvPr id="9" name="TextBox 9"/>
            <p:cNvSpPr txBox="1"/>
            <p:nvPr/>
          </p:nvSpPr>
          <p:spPr>
            <a:xfrm>
              <a:off x="870843" y="907347"/>
              <a:ext cx="11121000" cy="1875649"/>
            </a:xfrm>
            <a:prstGeom prst="rect">
              <a:avLst/>
            </a:prstGeom>
          </p:spPr>
          <p:txBody>
            <a:bodyPr lIns="0" tIns="0" rIns="0" bIns="0" rtlCol="0" anchor="t">
              <a:spAutoFit/>
            </a:bodyPr>
            <a:lstStyle/>
            <a:p>
              <a:pPr algn="l">
                <a:lnSpc>
                  <a:spcPts val="5824"/>
                </a:lnSpc>
              </a:pPr>
              <a:r>
                <a:rPr lang="en-US" sz="4160" b="1">
                  <a:solidFill>
                    <a:srgbClr val="FFFFFF"/>
                  </a:solidFill>
                  <a:latin typeface="Noto Sans Bold"/>
                  <a:ea typeface="Noto Sans Bold"/>
                  <a:cs typeface="Noto Sans Bold"/>
                  <a:sym typeface="Noto Sans Bold"/>
                </a:rPr>
                <a:t>5.1. TƯ TƯỞNG HCM VỀ ĐẠI                              </a:t>
              </a:r>
            </a:p>
            <a:p>
              <a:pPr algn="l">
                <a:lnSpc>
                  <a:spcPts val="5824"/>
                </a:lnSpc>
              </a:pPr>
              <a:r>
                <a:rPr lang="en-US" sz="4160" b="1">
                  <a:solidFill>
                    <a:srgbClr val="FFFFFF"/>
                  </a:solidFill>
                  <a:latin typeface="Noto Sans Bold"/>
                  <a:ea typeface="Noto Sans Bold"/>
                  <a:cs typeface="Noto Sans Bold"/>
                  <a:sym typeface="Noto Sans Bold"/>
                </a:rPr>
                <a:t>        ĐOÀN KẾT TOÀN DÂN TỘC</a:t>
              </a:r>
            </a:p>
          </p:txBody>
        </p:sp>
        <p:sp>
          <p:nvSpPr>
            <p:cNvPr id="10" name="Freeform 10"/>
            <p:cNvSpPr/>
            <p:nvPr/>
          </p:nvSpPr>
          <p:spPr>
            <a:xfrm>
              <a:off x="11596309" y="330069"/>
              <a:ext cx="2538620" cy="3237607"/>
            </a:xfrm>
            <a:custGeom>
              <a:avLst/>
              <a:gdLst/>
              <a:ahLst/>
              <a:cxnLst/>
              <a:rect l="l" t="t" r="r" b="b"/>
              <a:pathLst>
                <a:path w="2538620" h="3237607">
                  <a:moveTo>
                    <a:pt x="0" y="0"/>
                  </a:moveTo>
                  <a:lnTo>
                    <a:pt x="2538619" y="0"/>
                  </a:lnTo>
                  <a:lnTo>
                    <a:pt x="2538619" y="3237607"/>
                  </a:lnTo>
                  <a:lnTo>
                    <a:pt x="0" y="3237607"/>
                  </a:lnTo>
                  <a:lnTo>
                    <a:pt x="0" y="0"/>
                  </a:lnTo>
                  <a:close/>
                </a:path>
              </a:pathLst>
            </a:custGeom>
            <a:blipFill>
              <a:blip r:embed="rId4"/>
              <a:stretch>
                <a:fillRect r="-28247" b="-9007"/>
              </a:stretch>
            </a:blipFill>
          </p:spPr>
        </p:sp>
      </p:grpSp>
      <p:grpSp>
        <p:nvGrpSpPr>
          <p:cNvPr id="11" name="Group 11"/>
          <p:cNvGrpSpPr/>
          <p:nvPr/>
        </p:nvGrpSpPr>
        <p:grpSpPr>
          <a:xfrm>
            <a:off x="536352" y="273544"/>
            <a:ext cx="10784145" cy="970871"/>
            <a:chOff x="0" y="0"/>
            <a:chExt cx="14378860" cy="1294494"/>
          </a:xfrm>
        </p:grpSpPr>
        <p:grpSp>
          <p:nvGrpSpPr>
            <p:cNvPr id="12" name="Group 12"/>
            <p:cNvGrpSpPr/>
            <p:nvPr/>
          </p:nvGrpSpPr>
          <p:grpSpPr>
            <a:xfrm>
              <a:off x="0" y="0"/>
              <a:ext cx="13438649" cy="1294494"/>
              <a:chOff x="0" y="0"/>
              <a:chExt cx="2654548" cy="255703"/>
            </a:xfrm>
          </p:grpSpPr>
          <p:sp>
            <p:nvSpPr>
              <p:cNvPr id="13" name="Freeform 13"/>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14" name="TextBox 14"/>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5.1.1. Vai trò của đại đoàn kết toàn dân tộc</a:t>
              </a:r>
            </a:p>
          </p:txBody>
        </p:sp>
      </p:grpSp>
      <p:sp>
        <p:nvSpPr>
          <p:cNvPr id="35" name="TextBox 35"/>
          <p:cNvSpPr txBox="1"/>
          <p:nvPr/>
        </p:nvSpPr>
        <p:spPr>
          <a:xfrm>
            <a:off x="1281922" y="9428334"/>
            <a:ext cx="269633" cy="507206"/>
          </a:xfrm>
          <a:prstGeom prst="rect">
            <a:avLst/>
          </a:prstGeom>
        </p:spPr>
        <p:txBody>
          <a:bodyPr lIns="0" tIns="0" rIns="0" bIns="0" rtlCol="0" anchor="t">
            <a:spAutoFit/>
          </a:bodyPr>
          <a:lstStyle/>
          <a:p>
            <a:pPr algn="l">
              <a:lnSpc>
                <a:spcPts val="4200"/>
              </a:lnSpc>
            </a:pPr>
            <a:r>
              <a:rPr lang="en-US" sz="3000" b="1">
                <a:solidFill>
                  <a:srgbClr val="FFFFFF"/>
                </a:solidFill>
                <a:latin typeface="DejaVu Serif Bold"/>
                <a:ea typeface="DejaVu Serif Bold"/>
                <a:cs typeface="DejaVu Serif Bold"/>
                <a:sym typeface="DejaVu Serif Bold"/>
              </a:rPr>
              <a:t>b</a:t>
            </a:r>
          </a:p>
        </p:txBody>
      </p:sp>
      <p:sp>
        <p:nvSpPr>
          <p:cNvPr id="86" name="Freeform 11">
            <a:extLst>
              <a:ext uri="{FF2B5EF4-FFF2-40B4-BE49-F238E27FC236}">
                <a16:creationId xmlns:a16="http://schemas.microsoft.com/office/drawing/2014/main" id="{64CAEF7A-58D1-4F17-9CF5-7D9EE66AAA74}"/>
              </a:ext>
            </a:extLst>
          </p:cNvPr>
          <p:cNvSpPr/>
          <p:nvPr/>
        </p:nvSpPr>
        <p:spPr>
          <a:xfrm>
            <a:off x="-2945423" y="3198042"/>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0" name="Freeform 15">
            <a:extLst>
              <a:ext uri="{FF2B5EF4-FFF2-40B4-BE49-F238E27FC236}">
                <a16:creationId xmlns:a16="http://schemas.microsoft.com/office/drawing/2014/main" id="{B0DDE454-0B48-4586-BF87-A1B42E7E1438}"/>
              </a:ext>
            </a:extLst>
          </p:cNvPr>
          <p:cNvSpPr/>
          <p:nvPr/>
        </p:nvSpPr>
        <p:spPr>
          <a:xfrm>
            <a:off x="-3816885" y="4801595"/>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1" name="Freeform 16">
            <a:extLst>
              <a:ext uri="{FF2B5EF4-FFF2-40B4-BE49-F238E27FC236}">
                <a16:creationId xmlns:a16="http://schemas.microsoft.com/office/drawing/2014/main" id="{A11A2F2D-6AD3-4989-848F-760774969B1B}"/>
              </a:ext>
            </a:extLst>
          </p:cNvPr>
          <p:cNvSpPr/>
          <p:nvPr/>
        </p:nvSpPr>
        <p:spPr>
          <a:xfrm>
            <a:off x="-4503976" y="6465445"/>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2" name="Freeform 17">
            <a:extLst>
              <a:ext uri="{FF2B5EF4-FFF2-40B4-BE49-F238E27FC236}">
                <a16:creationId xmlns:a16="http://schemas.microsoft.com/office/drawing/2014/main" id="{FA1603BD-84C5-4EDD-8559-99A69F370612}"/>
              </a:ext>
            </a:extLst>
          </p:cNvPr>
          <p:cNvSpPr/>
          <p:nvPr/>
        </p:nvSpPr>
        <p:spPr>
          <a:xfrm>
            <a:off x="-5771869" y="8049770"/>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3" name="Freeform 18">
            <a:extLst>
              <a:ext uri="{FF2B5EF4-FFF2-40B4-BE49-F238E27FC236}">
                <a16:creationId xmlns:a16="http://schemas.microsoft.com/office/drawing/2014/main" id="{0BB00B56-D7AF-404B-B13D-F537AFC8867C}"/>
              </a:ext>
            </a:extLst>
          </p:cNvPr>
          <p:cNvSpPr/>
          <p:nvPr/>
        </p:nvSpPr>
        <p:spPr>
          <a:xfrm>
            <a:off x="17716242" y="10114108"/>
            <a:ext cx="3707359" cy="6378253"/>
          </a:xfrm>
          <a:custGeom>
            <a:avLst/>
            <a:gdLst/>
            <a:ahLst/>
            <a:cxnLst/>
            <a:rect l="l" t="t" r="r" b="b"/>
            <a:pathLst>
              <a:path w="3707359" h="6378253">
                <a:moveTo>
                  <a:pt x="0" y="0"/>
                </a:moveTo>
                <a:lnTo>
                  <a:pt x="3707359" y="0"/>
                </a:lnTo>
                <a:lnTo>
                  <a:pt x="3707359" y="6378252"/>
                </a:lnTo>
                <a:lnTo>
                  <a:pt x="0" y="6378252"/>
                </a:lnTo>
                <a:lnTo>
                  <a:pt x="0" y="0"/>
                </a:lnTo>
                <a:close/>
              </a:path>
            </a:pathLst>
          </a:custGeom>
          <a:blipFill>
            <a:blip r:embed="rId5"/>
            <a:stretch>
              <a:fillRect/>
            </a:stretch>
          </a:blipFill>
        </p:spPr>
      </p:sp>
      <p:sp>
        <p:nvSpPr>
          <p:cNvPr id="94" name="Freeform 19">
            <a:extLst>
              <a:ext uri="{FF2B5EF4-FFF2-40B4-BE49-F238E27FC236}">
                <a16:creationId xmlns:a16="http://schemas.microsoft.com/office/drawing/2014/main" id="{8EA7DF76-807A-4E48-A300-BB67ED3C9B41}"/>
              </a:ext>
            </a:extLst>
          </p:cNvPr>
          <p:cNvSpPr/>
          <p:nvPr/>
        </p:nvSpPr>
        <p:spPr>
          <a:xfrm>
            <a:off x="-2328492" y="8830301"/>
            <a:ext cx="5522547" cy="3357248"/>
          </a:xfrm>
          <a:custGeom>
            <a:avLst/>
            <a:gdLst/>
            <a:ahLst/>
            <a:cxnLst/>
            <a:rect l="l" t="t" r="r" b="b"/>
            <a:pathLst>
              <a:path w="5522547" h="3357248">
                <a:moveTo>
                  <a:pt x="0" y="0"/>
                </a:moveTo>
                <a:lnTo>
                  <a:pt x="5522547" y="0"/>
                </a:lnTo>
                <a:lnTo>
                  <a:pt x="5522547" y="3357248"/>
                </a:lnTo>
                <a:lnTo>
                  <a:pt x="0" y="33572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5" name="TextBox 20">
            <a:extLst>
              <a:ext uri="{FF2B5EF4-FFF2-40B4-BE49-F238E27FC236}">
                <a16:creationId xmlns:a16="http://schemas.microsoft.com/office/drawing/2014/main" id="{4283C3EB-6CCA-4ABF-9C9B-690C6A470C03}"/>
              </a:ext>
            </a:extLst>
          </p:cNvPr>
          <p:cNvSpPr txBox="1"/>
          <p:nvPr/>
        </p:nvSpPr>
        <p:spPr>
          <a:xfrm>
            <a:off x="20649150" y="2669175"/>
            <a:ext cx="12935614" cy="869950"/>
          </a:xfrm>
          <a:prstGeom prst="rect">
            <a:avLst/>
          </a:prstGeom>
        </p:spPr>
        <p:txBody>
          <a:bodyPr lIns="0" tIns="0" rIns="0" bIns="0" rtlCol="0" anchor="t">
            <a:spAutoFit/>
          </a:bodyPr>
          <a:lstStyle/>
          <a:p>
            <a:pPr algn="just">
              <a:lnSpc>
                <a:spcPts val="3499"/>
              </a:lnSpc>
            </a:pPr>
            <a:r>
              <a:rPr lang="en-US" sz="2499" dirty="0">
                <a:solidFill>
                  <a:srgbClr val="B80000"/>
                </a:solidFill>
                <a:latin typeface="DejaVu Serif"/>
                <a:ea typeface="DejaVu Serif"/>
                <a:cs typeface="DejaVu Serif"/>
                <a:sym typeface="DejaVu Serif"/>
              </a:rPr>
              <a:t>“</a:t>
            </a:r>
            <a:r>
              <a:rPr lang="en-US" sz="2499" dirty="0" err="1">
                <a:solidFill>
                  <a:srgbClr val="B80000"/>
                </a:solidFill>
                <a:latin typeface="DejaVu Serif"/>
                <a:ea typeface="DejaVu Serif"/>
                <a:cs typeface="DejaVu Serif"/>
                <a:sym typeface="DejaVu Serif"/>
              </a:rPr>
              <a:t>Nhân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vừa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con </a:t>
            </a:r>
            <a:r>
              <a:rPr lang="en-US" sz="2499" dirty="0" err="1">
                <a:solidFill>
                  <a:srgbClr val="B80000"/>
                </a:solidFill>
                <a:latin typeface="DejaVu Serif"/>
                <a:ea typeface="DejaVu Serif"/>
                <a:cs typeface="DejaVu Serif"/>
                <a:sym typeface="DejaVu Serif"/>
              </a:rPr>
              <a:t>người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cụ</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vừa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một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tập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hợp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quần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chúng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hai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đều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i="1" dirty="0" err="1">
                <a:solidFill>
                  <a:srgbClr val="B80000"/>
                </a:solidFill>
                <a:latin typeface="DejaVu Serif Italics"/>
                <a:ea typeface="DejaVu Serif Italics"/>
                <a:cs typeface="DejaVu Serif Italics"/>
                <a:sym typeface="DejaVu Serif Italics"/>
              </a:rPr>
              <a:t>chủ</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thể</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của</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khối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đại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đoàn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kết</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toàn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dân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tộc</a:t>
            </a:r>
            <a:r>
              <a:rPr lang="en-US" sz="2499" dirty="0">
                <a:solidFill>
                  <a:srgbClr val="B80000"/>
                </a:solidFill>
                <a:latin typeface="DejaVu Serif"/>
                <a:ea typeface="DejaVu Serif"/>
                <a:cs typeface="DejaVu Serif"/>
                <a:sym typeface="DejaVu Serif"/>
              </a:rPr>
              <a:t>.</a:t>
            </a:r>
          </a:p>
        </p:txBody>
      </p:sp>
      <p:sp>
        <p:nvSpPr>
          <p:cNvPr id="96" name="TextBox 22">
            <a:extLst>
              <a:ext uri="{FF2B5EF4-FFF2-40B4-BE49-F238E27FC236}">
                <a16:creationId xmlns:a16="http://schemas.microsoft.com/office/drawing/2014/main" id="{51358AF5-FDD5-434F-83F8-25B2EBC9ABEF}"/>
              </a:ext>
            </a:extLst>
          </p:cNvPr>
          <p:cNvSpPr txBox="1"/>
          <p:nvPr/>
        </p:nvSpPr>
        <p:spPr>
          <a:xfrm>
            <a:off x="19963350" y="414179"/>
            <a:ext cx="12935614" cy="1308100"/>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Chủ</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khối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bao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toàn</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thể</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nhân</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tất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những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người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yêu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nước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phân</a:t>
            </a:r>
            <a:r>
              <a:rPr lang="en-US" sz="2499" dirty="0">
                <a:solidFill>
                  <a:srgbClr val="B80000"/>
                </a:solidFill>
                <a:latin typeface="DejaVu Serif"/>
                <a:ea typeface="DejaVu Serif"/>
                <a:cs typeface="DejaVu Serif"/>
                <a:sym typeface="DejaVu Serif"/>
              </a:rPr>
              <a:t> chia </a:t>
            </a:r>
            <a:r>
              <a:rPr lang="en-US" sz="2499" dirty="0" err="1">
                <a:solidFill>
                  <a:srgbClr val="B80000"/>
                </a:solidFill>
                <a:latin typeface="DejaVu Serif"/>
                <a:ea typeface="DejaVu Serif"/>
                <a:cs typeface="DejaVu Serif"/>
                <a:sym typeface="DejaVu Serif"/>
              </a:rPr>
              <a:t>giai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cấp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tôn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giáo</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tính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lứa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tuổi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tôn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giáo</a:t>
            </a:r>
            <a:r>
              <a:rPr lang="en-US" sz="2499" dirty="0">
                <a:solidFill>
                  <a:srgbClr val="B80000"/>
                </a:solidFill>
                <a:latin typeface="DejaVu Serif"/>
                <a:ea typeface="DejaVu Serif"/>
                <a:cs typeface="DejaVu Serif"/>
                <a:sym typeface="DejaVu Serif"/>
              </a:rPr>
              <a:t>...).</a:t>
            </a:r>
          </a:p>
        </p:txBody>
      </p:sp>
      <p:sp>
        <p:nvSpPr>
          <p:cNvPr id="97" name="TextBox 23">
            <a:extLst>
              <a:ext uri="{FF2B5EF4-FFF2-40B4-BE49-F238E27FC236}">
                <a16:creationId xmlns:a16="http://schemas.microsoft.com/office/drawing/2014/main" id="{6E20A432-16CE-44F9-B119-B3D7C2FFCA38}"/>
              </a:ext>
            </a:extLst>
          </p:cNvPr>
          <p:cNvSpPr txBox="1"/>
          <p:nvPr/>
        </p:nvSpPr>
        <p:spPr>
          <a:xfrm>
            <a:off x="22173150" y="4226840"/>
            <a:ext cx="12935614" cy="1308100"/>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Trong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quá</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trình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xây</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dựng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khối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a:t>
            </a:r>
            <a:r>
              <a:rPr lang="en-US" sz="2499" i="1" dirty="0" err="1">
                <a:solidFill>
                  <a:srgbClr val="B80000"/>
                </a:solidFill>
                <a:latin typeface="DejaVu Serif Italics"/>
                <a:ea typeface="DejaVu Serif Italics"/>
                <a:cs typeface="DejaVu Serif Italics"/>
                <a:sym typeface="DejaVu Serif Italics"/>
              </a:rPr>
              <a:t>phải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đứng</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vững</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trên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lập</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trường</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giai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cấp</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công</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nhân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giải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quyết</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hài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hòa</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mối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quan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hệ</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giữa</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giai</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cấp</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dân</a:t>
            </a:r>
            <a:r>
              <a:rPr lang="en-US" sz="2499" i="1" dirty="0">
                <a:solidFill>
                  <a:srgbClr val="B80000"/>
                </a:solidFill>
                <a:latin typeface="DejaVu Serif Italics"/>
                <a:ea typeface="DejaVu Serif Italics"/>
                <a:cs typeface="DejaVu Serif Italics"/>
                <a:sym typeface="DejaVu Serif Italics"/>
              </a:rPr>
              <a:t> </a:t>
            </a:r>
            <a:r>
              <a:rPr lang="en-US" sz="2499" i="1" dirty="0" err="1">
                <a:solidFill>
                  <a:srgbClr val="B80000"/>
                </a:solidFill>
                <a:latin typeface="DejaVu Serif Italics"/>
                <a:ea typeface="DejaVu Serif Italics"/>
                <a:cs typeface="DejaVu Serif Italics"/>
                <a:sym typeface="DejaVu Serif Italics"/>
              </a:rPr>
              <a:t>tộc</a:t>
            </a:r>
            <a:r>
              <a:rPr lang="en-US" sz="2499" i="1" dirty="0">
                <a:solidFill>
                  <a:srgbClr val="B80000"/>
                </a:solidFill>
                <a:latin typeface="DejaVu Serif Italics"/>
                <a:ea typeface="DejaVu Serif Italics"/>
                <a:cs typeface="DejaVu Serif Italics"/>
                <a:sym typeface="DejaVu Serif Italics"/>
              </a:rPr>
              <a:t>.</a:t>
            </a:r>
          </a:p>
        </p:txBody>
      </p:sp>
      <p:sp>
        <p:nvSpPr>
          <p:cNvPr id="98" name="TextBox 24">
            <a:extLst>
              <a:ext uri="{FF2B5EF4-FFF2-40B4-BE49-F238E27FC236}">
                <a16:creationId xmlns:a16="http://schemas.microsoft.com/office/drawing/2014/main" id="{533A5EDC-55E5-420E-BBD5-45EE635ED44F}"/>
              </a:ext>
            </a:extLst>
          </p:cNvPr>
          <p:cNvSpPr txBox="1"/>
          <p:nvPr/>
        </p:nvSpPr>
        <p:spPr>
          <a:xfrm>
            <a:off x="23795127" y="6218084"/>
            <a:ext cx="12935614" cy="869950"/>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là</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phải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tập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hợp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tất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mọi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người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vào</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một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khối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đấu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tranh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chung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phụng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sự</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Tổ</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quốc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phục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vụ</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Nhân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a:t>
            </a:r>
          </a:p>
        </p:txBody>
      </p:sp>
      <p:grpSp>
        <p:nvGrpSpPr>
          <p:cNvPr id="99" name="Group 6">
            <a:extLst>
              <a:ext uri="{FF2B5EF4-FFF2-40B4-BE49-F238E27FC236}">
                <a16:creationId xmlns:a16="http://schemas.microsoft.com/office/drawing/2014/main" id="{6CAE8B35-E0E9-441B-A0D0-81440AE78389}"/>
              </a:ext>
            </a:extLst>
          </p:cNvPr>
          <p:cNvGrpSpPr/>
          <p:nvPr/>
        </p:nvGrpSpPr>
        <p:grpSpPr>
          <a:xfrm>
            <a:off x="-10700782" y="-2112219"/>
            <a:ext cx="10784145" cy="970871"/>
            <a:chOff x="0" y="0"/>
            <a:chExt cx="14378860" cy="1294494"/>
          </a:xfrm>
        </p:grpSpPr>
        <p:grpSp>
          <p:nvGrpSpPr>
            <p:cNvPr id="100" name="Group 7">
              <a:extLst>
                <a:ext uri="{FF2B5EF4-FFF2-40B4-BE49-F238E27FC236}">
                  <a16:creationId xmlns:a16="http://schemas.microsoft.com/office/drawing/2014/main" id="{E8ED7111-C289-459E-956F-85D5412477EB}"/>
                </a:ext>
              </a:extLst>
            </p:cNvPr>
            <p:cNvGrpSpPr/>
            <p:nvPr/>
          </p:nvGrpSpPr>
          <p:grpSpPr>
            <a:xfrm>
              <a:off x="0" y="0"/>
              <a:ext cx="13438649" cy="1294494"/>
              <a:chOff x="0" y="0"/>
              <a:chExt cx="2654548" cy="255703"/>
            </a:xfrm>
          </p:grpSpPr>
          <p:sp>
            <p:nvSpPr>
              <p:cNvPr id="102" name="Freeform 8">
                <a:extLst>
                  <a:ext uri="{FF2B5EF4-FFF2-40B4-BE49-F238E27FC236}">
                    <a16:creationId xmlns:a16="http://schemas.microsoft.com/office/drawing/2014/main" id="{04D7AF52-A649-4394-9ADE-9CE5EC777629}"/>
                  </a:ext>
                </a:extLst>
              </p:cNvPr>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103" name="TextBox 9">
                <a:extLst>
                  <a:ext uri="{FF2B5EF4-FFF2-40B4-BE49-F238E27FC236}">
                    <a16:creationId xmlns:a16="http://schemas.microsoft.com/office/drawing/2014/main" id="{7A5ADCF7-933C-4CFE-848D-5DDC7DE57D07}"/>
                  </a:ext>
                </a:extLst>
              </p:cNvPr>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01" name="TextBox 10">
              <a:extLst>
                <a:ext uri="{FF2B5EF4-FFF2-40B4-BE49-F238E27FC236}">
                  <a16:creationId xmlns:a16="http://schemas.microsoft.com/office/drawing/2014/main" id="{E4EADBE0-A7A6-4004-BCC8-2F6A9BB62F61}"/>
                </a:ext>
              </a:extLst>
            </p:cNvPr>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dirty="0">
                  <a:solidFill>
                    <a:srgbClr val="FFFFFF"/>
                  </a:solidFill>
                  <a:latin typeface="DejaVu Serif Bold"/>
                  <a:ea typeface="DejaVu Serif Bold"/>
                  <a:cs typeface="DejaVu Serif Bold"/>
                  <a:sym typeface="DejaVu Serif Bold"/>
                </a:rPr>
                <a:t>5.1.2. </a:t>
              </a:r>
              <a:r>
                <a:rPr lang="en-US" sz="2499" b="1" dirty="0" err="1">
                  <a:solidFill>
                    <a:srgbClr val="FFFFFF"/>
                  </a:solidFill>
                  <a:latin typeface="DejaVu Serif Bold"/>
                  <a:ea typeface="DejaVu Serif Bold"/>
                  <a:cs typeface="DejaVu Serif Bold"/>
                  <a:sym typeface="DejaVu Serif Bold"/>
                </a:rPr>
                <a:t>Lực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lượng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endParaRPr lang="en-US" sz="2499" b="1" dirty="0">
                <a:solidFill>
                  <a:srgbClr val="FFFFFF"/>
                </a:solidFill>
                <a:latin typeface="DejaVu Serif Bold"/>
                <a:ea typeface="DejaVu Serif Bold"/>
                <a:cs typeface="DejaVu Serif Bold"/>
                <a:sym typeface="DejaVu Serif Bold"/>
              </a:endParaRPr>
            </a:p>
          </p:txBody>
        </p:sp>
      </p:grpSp>
      <p:grpSp>
        <p:nvGrpSpPr>
          <p:cNvPr id="105" name="Group 104">
            <a:extLst>
              <a:ext uri="{FF2B5EF4-FFF2-40B4-BE49-F238E27FC236}">
                <a16:creationId xmlns:a16="http://schemas.microsoft.com/office/drawing/2014/main" id="{F5E5A1B8-00F8-46FF-9968-9D54CE24F51B}"/>
              </a:ext>
            </a:extLst>
          </p:cNvPr>
          <p:cNvGrpSpPr/>
          <p:nvPr/>
        </p:nvGrpSpPr>
        <p:grpSpPr>
          <a:xfrm>
            <a:off x="16694577" y="-2029092"/>
            <a:ext cx="10957145" cy="970871"/>
            <a:chOff x="640698" y="1718442"/>
            <a:chExt cx="10957145" cy="970871"/>
          </a:xfrm>
        </p:grpSpPr>
        <p:grpSp>
          <p:nvGrpSpPr>
            <p:cNvPr id="106" name="Group 12">
              <a:extLst>
                <a:ext uri="{FF2B5EF4-FFF2-40B4-BE49-F238E27FC236}">
                  <a16:creationId xmlns:a16="http://schemas.microsoft.com/office/drawing/2014/main" id="{7F43FAB9-00AB-4912-8657-2F80E670D815}"/>
                </a:ext>
              </a:extLst>
            </p:cNvPr>
            <p:cNvGrpSpPr/>
            <p:nvPr/>
          </p:nvGrpSpPr>
          <p:grpSpPr>
            <a:xfrm>
              <a:off x="640698" y="1718442"/>
              <a:ext cx="10957145" cy="970871"/>
              <a:chOff x="0" y="0"/>
              <a:chExt cx="2885832" cy="255703"/>
            </a:xfrm>
          </p:grpSpPr>
          <p:sp>
            <p:nvSpPr>
              <p:cNvPr id="108" name="Freeform 13">
                <a:extLst>
                  <a:ext uri="{FF2B5EF4-FFF2-40B4-BE49-F238E27FC236}">
                    <a16:creationId xmlns:a16="http://schemas.microsoft.com/office/drawing/2014/main" id="{44D36ED8-ADB9-4EAF-89B9-C3D624CAAD56}"/>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109" name="TextBox 14">
                <a:extLst>
                  <a:ext uri="{FF2B5EF4-FFF2-40B4-BE49-F238E27FC236}">
                    <a16:creationId xmlns:a16="http://schemas.microsoft.com/office/drawing/2014/main" id="{DCCAC5FE-81B9-4750-9056-D103F96402AC}"/>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107" name="TextBox 21">
              <a:extLst>
                <a:ext uri="{FF2B5EF4-FFF2-40B4-BE49-F238E27FC236}">
                  <a16:creationId xmlns:a16="http://schemas.microsoft.com/office/drawing/2014/main" id="{4795616B-AA94-4248-9E94-55C5EC6CF224}"/>
                </a:ext>
              </a:extLst>
            </p:cNvPr>
            <p:cNvSpPr txBox="1"/>
            <p:nvPr/>
          </p:nvSpPr>
          <p:spPr>
            <a:xfrm>
              <a:off x="917088" y="1959403"/>
              <a:ext cx="10404364" cy="431800"/>
            </a:xfrm>
            <a:prstGeom prst="rect">
              <a:avLst/>
            </a:prstGeom>
          </p:spPr>
          <p:txBody>
            <a:bodyPr lIns="0" tIns="0" rIns="0" bIns="0" rtlCol="0" anchor="t">
              <a:spAutoFit/>
            </a:bodyPr>
            <a:lstStyle/>
            <a:p>
              <a:pPr algn="just">
                <a:lnSpc>
                  <a:spcPts val="3499"/>
                </a:lnSpc>
              </a:pPr>
              <a:r>
                <a:rPr lang="en-US" sz="2499" b="1" i="1" dirty="0">
                  <a:solidFill>
                    <a:srgbClr val="B80000"/>
                  </a:solidFill>
                  <a:latin typeface="DejaVu Serif Bold Italics"/>
                  <a:ea typeface="DejaVu Serif Bold Italics"/>
                  <a:cs typeface="DejaVu Serif Bold Italics"/>
                  <a:sym typeface="DejaVu Serif Bold Italics"/>
                </a:rPr>
                <a:t>a. </a:t>
              </a:r>
              <a:r>
                <a:rPr lang="en-US" sz="2499" b="1" i="1" dirty="0" err="1">
                  <a:solidFill>
                    <a:srgbClr val="B80000"/>
                  </a:solidFill>
                  <a:latin typeface="DejaVu Serif Bold Italics"/>
                  <a:ea typeface="DejaVu Serif Bold Italics"/>
                  <a:cs typeface="DejaVu Serif Bold Italics"/>
                  <a:sym typeface="DejaVu Serif Bold Italics"/>
                </a:rPr>
                <a:t>Chủ</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thể</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khối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p>
          </p:txBody>
        </p:sp>
      </p:grpSp>
    </p:spTree>
    <p:extLst>
      <p:ext uri="{BB962C8B-B14F-4D97-AF65-F5344CB8AC3E}">
        <p14:creationId xmlns:p14="http://schemas.microsoft.com/office/powerpoint/2010/main" val="2519622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5856755" y="2689313"/>
            <a:ext cx="6574489" cy="6574489"/>
          </a:xfrm>
          <a:custGeom>
            <a:avLst/>
            <a:gdLst/>
            <a:ahLst/>
            <a:cxnLst/>
            <a:rect l="l" t="t" r="r" b="b"/>
            <a:pathLst>
              <a:path w="6574489" h="6574489">
                <a:moveTo>
                  <a:pt x="0" y="0"/>
                </a:moveTo>
                <a:lnTo>
                  <a:pt x="6574490" y="0"/>
                </a:lnTo>
                <a:lnTo>
                  <a:pt x="6574490" y="6574489"/>
                </a:lnTo>
                <a:lnTo>
                  <a:pt x="0" y="6574489"/>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536352" y="273544"/>
            <a:ext cx="10784145" cy="970871"/>
            <a:chOff x="0" y="0"/>
            <a:chExt cx="14378860" cy="1294494"/>
          </a:xfrm>
        </p:grpSpPr>
        <p:grpSp>
          <p:nvGrpSpPr>
            <p:cNvPr id="7" name="Group 7"/>
            <p:cNvGrpSpPr/>
            <p:nvPr/>
          </p:nvGrpSpPr>
          <p:grpSpPr>
            <a:xfrm>
              <a:off x="0" y="0"/>
              <a:ext cx="13438649" cy="1294494"/>
              <a:chOff x="0" y="0"/>
              <a:chExt cx="2654548" cy="255703"/>
            </a:xfrm>
          </p:grpSpPr>
          <p:sp>
            <p:nvSpPr>
              <p:cNvPr id="8" name="Freeform 8"/>
              <p:cNvSpPr/>
              <p:nvPr/>
            </p:nvSpPr>
            <p:spPr>
              <a:xfrm>
                <a:off x="0" y="0"/>
                <a:ext cx="2654548" cy="255703"/>
              </a:xfrm>
              <a:custGeom>
                <a:avLst/>
                <a:gdLst/>
                <a:ahLst/>
                <a:cxnLst/>
                <a:rect l="l" t="t" r="r" b="b"/>
                <a:pathLst>
                  <a:path w="2654548" h="255703">
                    <a:moveTo>
                      <a:pt x="8449" y="0"/>
                    </a:moveTo>
                    <a:lnTo>
                      <a:pt x="2646099" y="0"/>
                    </a:lnTo>
                    <a:cubicBezTo>
                      <a:pt x="2648340" y="0"/>
                      <a:pt x="2650489" y="890"/>
                      <a:pt x="2652073" y="2475"/>
                    </a:cubicBezTo>
                    <a:cubicBezTo>
                      <a:pt x="2653658" y="4059"/>
                      <a:pt x="2654548" y="6208"/>
                      <a:pt x="2654548" y="8449"/>
                    </a:cubicBezTo>
                    <a:lnTo>
                      <a:pt x="2654548" y="247253"/>
                    </a:lnTo>
                    <a:cubicBezTo>
                      <a:pt x="2654548" y="249494"/>
                      <a:pt x="2653658" y="251643"/>
                      <a:pt x="2652073" y="253228"/>
                    </a:cubicBezTo>
                    <a:cubicBezTo>
                      <a:pt x="2650489" y="254812"/>
                      <a:pt x="2648340" y="255703"/>
                      <a:pt x="2646099" y="255703"/>
                    </a:cubicBezTo>
                    <a:lnTo>
                      <a:pt x="8449" y="255703"/>
                    </a:lnTo>
                    <a:cubicBezTo>
                      <a:pt x="6208" y="255703"/>
                      <a:pt x="4059" y="254812"/>
                      <a:pt x="2475" y="253228"/>
                    </a:cubicBezTo>
                    <a:cubicBezTo>
                      <a:pt x="890" y="251643"/>
                      <a:pt x="0" y="249494"/>
                      <a:pt x="0" y="247253"/>
                    </a:cubicBezTo>
                    <a:lnTo>
                      <a:pt x="0" y="8449"/>
                    </a:lnTo>
                    <a:cubicBezTo>
                      <a:pt x="0" y="6208"/>
                      <a:pt x="890" y="4059"/>
                      <a:pt x="2475" y="2475"/>
                    </a:cubicBezTo>
                    <a:cubicBezTo>
                      <a:pt x="4059" y="890"/>
                      <a:pt x="6208" y="0"/>
                      <a:pt x="8449" y="0"/>
                    </a:cubicBezTo>
                    <a:close/>
                  </a:path>
                </a:pathLst>
              </a:custGeom>
              <a:solidFill>
                <a:srgbClr val="B80000"/>
              </a:solidFill>
            </p:spPr>
          </p:sp>
          <p:sp>
            <p:nvSpPr>
              <p:cNvPr id="9" name="TextBox 9"/>
              <p:cNvSpPr txBox="1"/>
              <p:nvPr/>
            </p:nvSpPr>
            <p:spPr>
              <a:xfrm>
                <a:off x="0" y="-38100"/>
                <a:ext cx="2654548" cy="29380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656464" y="285297"/>
              <a:ext cx="13722396"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5.1.2. Lực lượng đại đoàn kết toàn dân tộc</a:t>
              </a:r>
            </a:p>
          </p:txBody>
        </p:sp>
      </p:grpSp>
      <p:sp>
        <p:nvSpPr>
          <p:cNvPr id="11" name="Freeform 11"/>
          <p:cNvSpPr/>
          <p:nvPr/>
        </p:nvSpPr>
        <p:spPr>
          <a:xfrm>
            <a:off x="640698" y="3384638"/>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640698" y="4938271"/>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640698" y="6494021"/>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640698" y="8079102"/>
            <a:ext cx="871462" cy="871462"/>
          </a:xfrm>
          <a:custGeom>
            <a:avLst/>
            <a:gdLst/>
            <a:ahLst/>
            <a:cxnLst/>
            <a:rect l="l" t="t" r="r" b="b"/>
            <a:pathLst>
              <a:path w="871462" h="871462">
                <a:moveTo>
                  <a:pt x="0" y="0"/>
                </a:moveTo>
                <a:lnTo>
                  <a:pt x="871461" y="0"/>
                </a:lnTo>
                <a:lnTo>
                  <a:pt x="871461" y="871461"/>
                </a:lnTo>
                <a:lnTo>
                  <a:pt x="0" y="871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4599691" y="1963899"/>
            <a:ext cx="3707359" cy="6378253"/>
          </a:xfrm>
          <a:custGeom>
            <a:avLst/>
            <a:gdLst/>
            <a:ahLst/>
            <a:cxnLst/>
            <a:rect l="l" t="t" r="r" b="b"/>
            <a:pathLst>
              <a:path w="3707359" h="6378253">
                <a:moveTo>
                  <a:pt x="0" y="0"/>
                </a:moveTo>
                <a:lnTo>
                  <a:pt x="3707359" y="0"/>
                </a:lnTo>
                <a:lnTo>
                  <a:pt x="3707359" y="6378252"/>
                </a:lnTo>
                <a:lnTo>
                  <a:pt x="0" y="6378252"/>
                </a:lnTo>
                <a:lnTo>
                  <a:pt x="0" y="0"/>
                </a:lnTo>
                <a:close/>
              </a:path>
            </a:pathLst>
          </a:custGeom>
          <a:blipFill>
            <a:blip r:embed="rId6"/>
            <a:stretch>
              <a:fillRect/>
            </a:stretch>
          </a:blipFill>
        </p:spPr>
      </p:sp>
      <p:sp>
        <p:nvSpPr>
          <p:cNvPr id="19" name="Freeform 19"/>
          <p:cNvSpPr/>
          <p:nvPr/>
        </p:nvSpPr>
        <p:spPr>
          <a:xfrm>
            <a:off x="0" y="6929752"/>
            <a:ext cx="5522547" cy="3357248"/>
          </a:xfrm>
          <a:custGeom>
            <a:avLst/>
            <a:gdLst/>
            <a:ahLst/>
            <a:cxnLst/>
            <a:rect l="l" t="t" r="r" b="b"/>
            <a:pathLst>
              <a:path w="5522547" h="3357248">
                <a:moveTo>
                  <a:pt x="0" y="0"/>
                </a:moveTo>
                <a:lnTo>
                  <a:pt x="5522547" y="0"/>
                </a:lnTo>
                <a:lnTo>
                  <a:pt x="5522547" y="3357248"/>
                </a:lnTo>
                <a:lnTo>
                  <a:pt x="0" y="33572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2018475" y="4910451"/>
            <a:ext cx="12935614" cy="869950"/>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“Nhân dân" vừa là con người Việt Nam cụ thể, vừa là một tập hợp quần chúng và cả hai đều là </a:t>
            </a:r>
            <a:r>
              <a:rPr lang="en-US" sz="2499" i="1">
                <a:solidFill>
                  <a:srgbClr val="B80000"/>
                </a:solidFill>
                <a:latin typeface="DejaVu Serif Italics"/>
                <a:ea typeface="DejaVu Serif Italics"/>
                <a:cs typeface="DejaVu Serif Italics"/>
                <a:sym typeface="DejaVu Serif Italics"/>
              </a:rPr>
              <a:t>chủ thể của khối đại đoàn kết toàn dân tộc</a:t>
            </a:r>
            <a:r>
              <a:rPr lang="en-US" sz="2499">
                <a:solidFill>
                  <a:srgbClr val="B80000"/>
                </a:solidFill>
                <a:latin typeface="DejaVu Serif"/>
                <a:ea typeface="DejaVu Serif"/>
                <a:cs typeface="DejaVu Serif"/>
                <a:sym typeface="DejaVu Serif"/>
              </a:rPr>
              <a:t>.</a:t>
            </a:r>
          </a:p>
        </p:txBody>
      </p:sp>
      <p:grpSp>
        <p:nvGrpSpPr>
          <p:cNvPr id="25" name="Group 24">
            <a:extLst>
              <a:ext uri="{FF2B5EF4-FFF2-40B4-BE49-F238E27FC236}">
                <a16:creationId xmlns:a16="http://schemas.microsoft.com/office/drawing/2014/main" id="{C806D49F-A8F1-4FDF-8AFD-6A6F29E65096}"/>
              </a:ext>
            </a:extLst>
          </p:cNvPr>
          <p:cNvGrpSpPr/>
          <p:nvPr/>
        </p:nvGrpSpPr>
        <p:grpSpPr>
          <a:xfrm>
            <a:off x="640698" y="1718442"/>
            <a:ext cx="10957145" cy="970871"/>
            <a:chOff x="640698" y="1718442"/>
            <a:chExt cx="10957145" cy="970871"/>
          </a:xfrm>
        </p:grpSpPr>
        <p:grpSp>
          <p:nvGrpSpPr>
            <p:cNvPr id="12" name="Group 12"/>
            <p:cNvGrpSpPr/>
            <p:nvPr/>
          </p:nvGrpSpPr>
          <p:grpSpPr>
            <a:xfrm>
              <a:off x="640698" y="1718442"/>
              <a:ext cx="10957145" cy="970871"/>
              <a:chOff x="0" y="0"/>
              <a:chExt cx="2885832" cy="255703"/>
            </a:xfrm>
          </p:grpSpPr>
          <p:sp>
            <p:nvSpPr>
              <p:cNvPr id="13" name="Freeform 13"/>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14" name="TextBox 14"/>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17088" y="1959403"/>
              <a:ext cx="10404364" cy="431800"/>
            </a:xfrm>
            <a:prstGeom prst="rect">
              <a:avLst/>
            </a:prstGeom>
          </p:spPr>
          <p:txBody>
            <a:bodyPr lIns="0" tIns="0" rIns="0" bIns="0" rtlCol="0" anchor="t">
              <a:spAutoFit/>
            </a:bodyPr>
            <a:lstStyle/>
            <a:p>
              <a:pPr algn="just">
                <a:lnSpc>
                  <a:spcPts val="3499"/>
                </a:lnSpc>
              </a:pPr>
              <a:r>
                <a:rPr lang="en-US" sz="2499" b="1" i="1" dirty="0">
                  <a:solidFill>
                    <a:srgbClr val="B80000"/>
                  </a:solidFill>
                  <a:latin typeface="DejaVu Serif Bold Italics"/>
                  <a:ea typeface="DejaVu Serif Bold Italics"/>
                  <a:cs typeface="DejaVu Serif Bold Italics"/>
                  <a:sym typeface="DejaVu Serif Bold Italics"/>
                </a:rPr>
                <a:t>a. </a:t>
              </a:r>
              <a:r>
                <a:rPr lang="en-US" sz="2499" b="1" i="1" dirty="0" err="1">
                  <a:solidFill>
                    <a:srgbClr val="B80000"/>
                  </a:solidFill>
                  <a:latin typeface="DejaVu Serif Bold Italics"/>
                  <a:ea typeface="DejaVu Serif Bold Italics"/>
                  <a:cs typeface="DejaVu Serif Bold Italics"/>
                  <a:sym typeface="DejaVu Serif Bold Italics"/>
                </a:rPr>
                <a:t>Chủ</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thể</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khối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r>
                <a:rPr lang="en-US" sz="2499" b="1" i="1" dirty="0">
                  <a:solidFill>
                    <a:srgbClr val="B80000"/>
                  </a:solidFill>
                  <a:latin typeface="DejaVu Serif Bold Italics"/>
                  <a:ea typeface="DejaVu Serif Bold Italics"/>
                  <a:cs typeface="DejaVu Serif Bold Italics"/>
                  <a:sym typeface="DejaVu Serif Bold Italics"/>
                </a:rPr>
                <a:t> </a:t>
              </a:r>
            </a:p>
          </p:txBody>
        </p:sp>
      </p:grpSp>
      <p:sp>
        <p:nvSpPr>
          <p:cNvPr id="22" name="TextBox 22"/>
          <p:cNvSpPr txBox="1"/>
          <p:nvPr/>
        </p:nvSpPr>
        <p:spPr>
          <a:xfrm>
            <a:off x="2018475" y="3137744"/>
            <a:ext cx="12935614" cy="1308100"/>
          </a:xfrm>
          <a:prstGeom prst="rect">
            <a:avLst/>
          </a:prstGeom>
        </p:spPr>
        <p:txBody>
          <a:bodyPr lIns="0" tIns="0" rIns="0" bIns="0" rtlCol="0" anchor="t">
            <a:spAutoFit/>
          </a:bodyPr>
          <a:lstStyle/>
          <a:p>
            <a:pPr algn="just">
              <a:lnSpc>
                <a:spcPts val="3499"/>
              </a:lnSpc>
            </a:pPr>
            <a:r>
              <a:rPr lang="en-US" sz="2499" dirty="0" err="1">
                <a:solidFill>
                  <a:srgbClr val="B80000"/>
                </a:solidFill>
                <a:latin typeface="DejaVu Serif"/>
                <a:ea typeface="DejaVu Serif"/>
                <a:cs typeface="DejaVu Serif"/>
                <a:sym typeface="DejaVu Serif"/>
              </a:rPr>
              <a:t>Chủ</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thể</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của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khối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kết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toàn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bao </a:t>
            </a:r>
            <a:r>
              <a:rPr lang="en-US" sz="2499" dirty="0" err="1">
                <a:solidFill>
                  <a:srgbClr val="B80000"/>
                </a:solidFill>
                <a:latin typeface="DejaVu Serif"/>
                <a:ea typeface="DejaVu Serif"/>
                <a:cs typeface="DejaVu Serif"/>
                <a:sym typeface="DejaVu Serif"/>
              </a:rPr>
              <a:t>gồm</a:t>
            </a:r>
            <a:r>
              <a:rPr lang="en-US" sz="2499" dirty="0">
                <a:solidFill>
                  <a:srgbClr val="B80000"/>
                </a:solidFill>
                <a:latin typeface="DejaVu Serif"/>
                <a:ea typeface="DejaVu Serif"/>
                <a:cs typeface="DejaVu Serif"/>
                <a:sym typeface="DejaVu Serif"/>
              </a:rPr>
              <a:t> </a:t>
            </a:r>
            <a:r>
              <a:rPr lang="en-US" sz="2499" b="1" dirty="0" err="1">
                <a:solidFill>
                  <a:srgbClr val="B80000"/>
                </a:solidFill>
                <a:latin typeface="DejaVu Serif Bold"/>
                <a:ea typeface="DejaVu Serif Bold"/>
                <a:cs typeface="DejaVu Serif Bold"/>
                <a:sym typeface="DejaVu Serif Bold"/>
              </a:rPr>
              <a:t>toàn</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thể</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nhân</a:t>
            </a:r>
            <a:r>
              <a:rPr lang="en-US" sz="2499" b="1" dirty="0">
                <a:solidFill>
                  <a:srgbClr val="B80000"/>
                </a:solidFill>
                <a:latin typeface="DejaVu Serif Bold"/>
                <a:ea typeface="DejaVu Serif Bold"/>
                <a:cs typeface="DejaVu Serif Bold"/>
                <a:sym typeface="DejaVu Serif Bold"/>
              </a:rPr>
              <a:t> </a:t>
            </a:r>
            <a:r>
              <a:rPr lang="en-US" sz="2499" b="1" dirty="0" err="1">
                <a:solidFill>
                  <a:srgbClr val="B80000"/>
                </a:solidFill>
                <a:latin typeface="DejaVu Serif Bold"/>
                <a:ea typeface="DejaVu Serif Bold"/>
                <a:cs typeface="DejaVu Serif Bold"/>
                <a:sym typeface="DejaVu Serif Bold"/>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tất</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cả</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những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người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Việt</a:t>
            </a:r>
            <a:r>
              <a:rPr lang="en-US" sz="2499" dirty="0">
                <a:solidFill>
                  <a:srgbClr val="B80000"/>
                </a:solidFill>
                <a:latin typeface="DejaVu Serif"/>
                <a:ea typeface="DejaVu Serif"/>
                <a:cs typeface="DejaVu Serif"/>
                <a:sym typeface="DejaVu Serif"/>
              </a:rPr>
              <a:t> Nam </a:t>
            </a:r>
            <a:r>
              <a:rPr lang="en-US" sz="2499" dirty="0" err="1">
                <a:solidFill>
                  <a:srgbClr val="B80000"/>
                </a:solidFill>
                <a:latin typeface="DejaVu Serif"/>
                <a:ea typeface="DejaVu Serif"/>
                <a:cs typeface="DejaVu Serif"/>
                <a:sym typeface="DejaVu Serif"/>
              </a:rPr>
              <a:t>yêu</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nước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không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phân</a:t>
            </a:r>
            <a:r>
              <a:rPr lang="en-US" sz="2499" dirty="0">
                <a:solidFill>
                  <a:srgbClr val="B80000"/>
                </a:solidFill>
                <a:latin typeface="DejaVu Serif"/>
                <a:ea typeface="DejaVu Serif"/>
                <a:cs typeface="DejaVu Serif"/>
                <a:sym typeface="DejaVu Serif"/>
              </a:rPr>
              <a:t> chia </a:t>
            </a:r>
            <a:r>
              <a:rPr lang="en-US" sz="2499" dirty="0" err="1">
                <a:solidFill>
                  <a:srgbClr val="B80000"/>
                </a:solidFill>
                <a:latin typeface="DejaVu Serif"/>
                <a:ea typeface="DejaVu Serif"/>
                <a:cs typeface="DejaVu Serif"/>
                <a:sym typeface="DejaVu Serif"/>
              </a:rPr>
              <a:t>giai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cấp</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tôn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giáo</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đảng</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phái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giới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tính</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lứa</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tuổi</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dân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tộc</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tôn</a:t>
            </a:r>
            <a:r>
              <a:rPr lang="en-US" sz="2499" dirty="0">
                <a:solidFill>
                  <a:srgbClr val="B80000"/>
                </a:solidFill>
                <a:latin typeface="DejaVu Serif"/>
                <a:ea typeface="DejaVu Serif"/>
                <a:cs typeface="DejaVu Serif"/>
                <a:sym typeface="DejaVu Serif"/>
              </a:rPr>
              <a:t> </a:t>
            </a:r>
            <a:r>
              <a:rPr lang="en-US" sz="2499" dirty="0" err="1">
                <a:solidFill>
                  <a:srgbClr val="B80000"/>
                </a:solidFill>
                <a:latin typeface="DejaVu Serif"/>
                <a:ea typeface="DejaVu Serif"/>
                <a:cs typeface="DejaVu Serif"/>
                <a:sym typeface="DejaVu Serif"/>
              </a:rPr>
              <a:t>giáo</a:t>
            </a:r>
            <a:r>
              <a:rPr lang="en-US" sz="2499" dirty="0">
                <a:solidFill>
                  <a:srgbClr val="B80000"/>
                </a:solidFill>
                <a:latin typeface="DejaVu Serif"/>
                <a:ea typeface="DejaVu Serif"/>
                <a:cs typeface="DejaVu Serif"/>
                <a:sym typeface="DejaVu Serif"/>
              </a:rPr>
              <a:t>...).</a:t>
            </a:r>
          </a:p>
        </p:txBody>
      </p:sp>
      <p:sp>
        <p:nvSpPr>
          <p:cNvPr id="23" name="TextBox 23"/>
          <p:cNvSpPr txBox="1"/>
          <p:nvPr/>
        </p:nvSpPr>
        <p:spPr>
          <a:xfrm>
            <a:off x="2018475" y="6247126"/>
            <a:ext cx="12935614" cy="1308100"/>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Trong quá trình xây dựng khối đại đoàn kết toàn dân tộc </a:t>
            </a:r>
            <a:r>
              <a:rPr lang="en-US" sz="2499" i="1">
                <a:solidFill>
                  <a:srgbClr val="B80000"/>
                </a:solidFill>
                <a:latin typeface="DejaVu Serif Italics"/>
                <a:ea typeface="DejaVu Serif Italics"/>
                <a:cs typeface="DejaVu Serif Italics"/>
                <a:sym typeface="DejaVu Serif Italics"/>
              </a:rPr>
              <a:t>phải đứng vững trên lập trường giai cấp công nhân, giải quyết hài hòa mối quan hệ giữa giai cấp, dân tộc.</a:t>
            </a:r>
          </a:p>
        </p:txBody>
      </p:sp>
      <p:sp>
        <p:nvSpPr>
          <p:cNvPr id="24" name="TextBox 24"/>
          <p:cNvSpPr txBox="1"/>
          <p:nvPr/>
        </p:nvSpPr>
        <p:spPr>
          <a:xfrm>
            <a:off x="2018475" y="8051282"/>
            <a:ext cx="12935614" cy="869950"/>
          </a:xfrm>
          <a:prstGeom prst="rect">
            <a:avLst/>
          </a:prstGeom>
        </p:spPr>
        <p:txBody>
          <a:bodyPr lIns="0" tIns="0" rIns="0" bIns="0" rtlCol="0" anchor="t">
            <a:spAutoFit/>
          </a:bodyPr>
          <a:lstStyle/>
          <a:p>
            <a:pPr algn="just">
              <a:lnSpc>
                <a:spcPts val="3499"/>
              </a:lnSpc>
            </a:pPr>
            <a:r>
              <a:rPr lang="en-US" sz="2499">
                <a:solidFill>
                  <a:srgbClr val="B80000"/>
                </a:solidFill>
                <a:latin typeface="DejaVu Serif"/>
                <a:ea typeface="DejaVu Serif"/>
                <a:cs typeface="DejaVu Serif"/>
                <a:sym typeface="DejaVu Serif"/>
              </a:rPr>
              <a:t>Đại đoàn kết toàn dân tộc là phải tập hợp tất cả mọi người vào một khối đấu tranh chung để phụng sự Tổ quốc, phục vụ Nhân dân.</a:t>
            </a:r>
          </a:p>
        </p:txBody>
      </p:sp>
      <p:grpSp>
        <p:nvGrpSpPr>
          <p:cNvPr id="26" name="Group 5">
            <a:extLst>
              <a:ext uri="{FF2B5EF4-FFF2-40B4-BE49-F238E27FC236}">
                <a16:creationId xmlns:a16="http://schemas.microsoft.com/office/drawing/2014/main" id="{0B0129E1-F3A7-4D90-AA97-1F9EAC5EB35C}"/>
              </a:ext>
            </a:extLst>
          </p:cNvPr>
          <p:cNvGrpSpPr/>
          <p:nvPr/>
        </p:nvGrpSpPr>
        <p:grpSpPr>
          <a:xfrm>
            <a:off x="11237978" y="-2228909"/>
            <a:ext cx="10957145" cy="970871"/>
            <a:chOff x="0" y="0"/>
            <a:chExt cx="14609527" cy="1294494"/>
          </a:xfrm>
        </p:grpSpPr>
        <p:grpSp>
          <p:nvGrpSpPr>
            <p:cNvPr id="27" name="Group 6">
              <a:extLst>
                <a:ext uri="{FF2B5EF4-FFF2-40B4-BE49-F238E27FC236}">
                  <a16:creationId xmlns:a16="http://schemas.microsoft.com/office/drawing/2014/main" id="{1A500FC3-0067-478C-B5BE-4BBA7E57222C}"/>
                </a:ext>
              </a:extLst>
            </p:cNvPr>
            <p:cNvGrpSpPr/>
            <p:nvPr/>
          </p:nvGrpSpPr>
          <p:grpSpPr>
            <a:xfrm>
              <a:off x="0" y="0"/>
              <a:ext cx="14609527" cy="1294494"/>
              <a:chOff x="0" y="0"/>
              <a:chExt cx="2885832" cy="255703"/>
            </a:xfrm>
          </p:grpSpPr>
          <p:sp>
            <p:nvSpPr>
              <p:cNvPr id="29" name="Freeform 7">
                <a:extLst>
                  <a:ext uri="{FF2B5EF4-FFF2-40B4-BE49-F238E27FC236}">
                    <a16:creationId xmlns:a16="http://schemas.microsoft.com/office/drawing/2014/main" id="{E2DF76E6-C030-4E98-86EF-157C7FD361EC}"/>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30" name="TextBox 8">
                <a:extLst>
                  <a:ext uri="{FF2B5EF4-FFF2-40B4-BE49-F238E27FC236}">
                    <a16:creationId xmlns:a16="http://schemas.microsoft.com/office/drawing/2014/main" id="{3B9F99F8-25D7-493C-BFD8-1E4927458B38}"/>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28" name="TextBox 9">
              <a:extLst>
                <a:ext uri="{FF2B5EF4-FFF2-40B4-BE49-F238E27FC236}">
                  <a16:creationId xmlns:a16="http://schemas.microsoft.com/office/drawing/2014/main" id="{E1F1AA84-BC02-41DB-9D78-98CE5C5F413C}"/>
                </a:ext>
              </a:extLst>
            </p:cNvPr>
            <p:cNvSpPr txBox="1"/>
            <p:nvPr/>
          </p:nvSpPr>
          <p:spPr>
            <a:xfrm>
              <a:off x="368521" y="340330"/>
              <a:ext cx="13872485" cy="556683"/>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b. Nền tảng của khối đại đoàn kết toàn dân tộc</a:t>
              </a:r>
            </a:p>
          </p:txBody>
        </p:sp>
      </p:grpSp>
      <p:grpSp>
        <p:nvGrpSpPr>
          <p:cNvPr id="31" name="Group 10">
            <a:extLst>
              <a:ext uri="{FF2B5EF4-FFF2-40B4-BE49-F238E27FC236}">
                <a16:creationId xmlns:a16="http://schemas.microsoft.com/office/drawing/2014/main" id="{6BD02F0F-1168-442A-9E1A-A096B9DC366D}"/>
              </a:ext>
            </a:extLst>
          </p:cNvPr>
          <p:cNvGrpSpPr/>
          <p:nvPr/>
        </p:nvGrpSpPr>
        <p:grpSpPr>
          <a:xfrm>
            <a:off x="19185390" y="-1632705"/>
            <a:ext cx="2877120" cy="2877120"/>
            <a:chOff x="0" y="0"/>
            <a:chExt cx="13716000" cy="13716000"/>
          </a:xfrm>
        </p:grpSpPr>
        <p:sp>
          <p:nvSpPr>
            <p:cNvPr id="32" name="Freeform 11">
              <a:extLst>
                <a:ext uri="{FF2B5EF4-FFF2-40B4-BE49-F238E27FC236}">
                  <a16:creationId xmlns:a16="http://schemas.microsoft.com/office/drawing/2014/main" id="{C77CA6D9-4BE9-407D-A736-EF4F9589B2AC}"/>
                </a:ext>
              </a:extLst>
            </p:cNvPr>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9"/>
              <a:stretch>
                <a:fillRect l="-24074" r="-24074"/>
              </a:stretch>
            </a:blipFill>
          </p:spPr>
        </p:sp>
      </p:grpSp>
      <p:grpSp>
        <p:nvGrpSpPr>
          <p:cNvPr id="33" name="Group 32">
            <a:extLst>
              <a:ext uri="{FF2B5EF4-FFF2-40B4-BE49-F238E27FC236}">
                <a16:creationId xmlns:a16="http://schemas.microsoft.com/office/drawing/2014/main" id="{810E0FA5-151D-419D-8791-268319086A27}"/>
              </a:ext>
            </a:extLst>
          </p:cNvPr>
          <p:cNvGrpSpPr/>
          <p:nvPr/>
        </p:nvGrpSpPr>
        <p:grpSpPr>
          <a:xfrm>
            <a:off x="18654328" y="-2164079"/>
            <a:ext cx="4066529" cy="3890465"/>
            <a:chOff x="7245975" y="3245475"/>
            <a:chExt cx="4066529" cy="3890465"/>
          </a:xfrm>
        </p:grpSpPr>
        <p:grpSp>
          <p:nvGrpSpPr>
            <p:cNvPr id="34" name="Group 12">
              <a:extLst>
                <a:ext uri="{FF2B5EF4-FFF2-40B4-BE49-F238E27FC236}">
                  <a16:creationId xmlns:a16="http://schemas.microsoft.com/office/drawing/2014/main" id="{BF184684-0F08-4ED8-8CDE-FAA58418D8EA}"/>
                </a:ext>
              </a:extLst>
            </p:cNvPr>
            <p:cNvGrpSpPr/>
            <p:nvPr/>
          </p:nvGrpSpPr>
          <p:grpSpPr>
            <a:xfrm>
              <a:off x="7245975" y="3245475"/>
              <a:ext cx="3815100" cy="3815100"/>
              <a:chOff x="0" y="0"/>
              <a:chExt cx="812800" cy="812800"/>
            </a:xfrm>
          </p:grpSpPr>
          <p:sp>
            <p:nvSpPr>
              <p:cNvPr id="44" name="Freeform 13">
                <a:extLst>
                  <a:ext uri="{FF2B5EF4-FFF2-40B4-BE49-F238E27FC236}">
                    <a16:creationId xmlns:a16="http://schemas.microsoft.com/office/drawing/2014/main" id="{5B0404A4-2CD4-47F1-BA76-BAEDFB29E1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60303"/>
                </a:solidFill>
                <a:prstDash val="solid"/>
                <a:miter/>
              </a:ln>
            </p:spPr>
          </p:sp>
          <p:sp>
            <p:nvSpPr>
              <p:cNvPr id="45" name="TextBox 14">
                <a:extLst>
                  <a:ext uri="{FF2B5EF4-FFF2-40B4-BE49-F238E27FC236}">
                    <a16:creationId xmlns:a16="http://schemas.microsoft.com/office/drawing/2014/main" id="{E449CDC9-F351-4ED9-A0AB-36F78055BB2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15">
              <a:extLst>
                <a:ext uri="{FF2B5EF4-FFF2-40B4-BE49-F238E27FC236}">
                  <a16:creationId xmlns:a16="http://schemas.microsoft.com/office/drawing/2014/main" id="{B157B97C-19E5-4CA0-8D71-0EC13E451D1F}"/>
                </a:ext>
              </a:extLst>
            </p:cNvPr>
            <p:cNvGrpSpPr/>
            <p:nvPr/>
          </p:nvGrpSpPr>
          <p:grpSpPr>
            <a:xfrm>
              <a:off x="7256262" y="3838607"/>
              <a:ext cx="625475" cy="625475"/>
              <a:chOff x="0" y="0"/>
              <a:chExt cx="812800" cy="812800"/>
            </a:xfrm>
          </p:grpSpPr>
          <p:sp>
            <p:nvSpPr>
              <p:cNvPr id="42" name="Freeform 16">
                <a:extLst>
                  <a:ext uri="{FF2B5EF4-FFF2-40B4-BE49-F238E27FC236}">
                    <a16:creationId xmlns:a16="http://schemas.microsoft.com/office/drawing/2014/main" id="{736FB339-FA99-4CEC-BF74-1F48CFDCE03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43" name="TextBox 17">
                <a:extLst>
                  <a:ext uri="{FF2B5EF4-FFF2-40B4-BE49-F238E27FC236}">
                    <a16:creationId xmlns:a16="http://schemas.microsoft.com/office/drawing/2014/main" id="{FB89897F-0C5F-4643-A98D-F2DED24D195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6" name="Group 18">
              <a:extLst>
                <a:ext uri="{FF2B5EF4-FFF2-40B4-BE49-F238E27FC236}">
                  <a16:creationId xmlns:a16="http://schemas.microsoft.com/office/drawing/2014/main" id="{180C4332-9DD9-4BEA-8D69-C36180FA4458}"/>
                </a:ext>
              </a:extLst>
            </p:cNvPr>
            <p:cNvGrpSpPr/>
            <p:nvPr/>
          </p:nvGrpSpPr>
          <p:grpSpPr>
            <a:xfrm>
              <a:off x="8045859" y="6510465"/>
              <a:ext cx="625475" cy="625475"/>
              <a:chOff x="0" y="0"/>
              <a:chExt cx="812800" cy="812800"/>
            </a:xfrm>
          </p:grpSpPr>
          <p:sp>
            <p:nvSpPr>
              <p:cNvPr id="40" name="Freeform 19">
                <a:extLst>
                  <a:ext uri="{FF2B5EF4-FFF2-40B4-BE49-F238E27FC236}">
                    <a16:creationId xmlns:a16="http://schemas.microsoft.com/office/drawing/2014/main" id="{BD08E7E3-477A-419D-89C2-86B756F20A0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41" name="TextBox 20">
                <a:extLst>
                  <a:ext uri="{FF2B5EF4-FFF2-40B4-BE49-F238E27FC236}">
                    <a16:creationId xmlns:a16="http://schemas.microsoft.com/office/drawing/2014/main" id="{86433873-5151-4116-8C86-218CA200157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7" name="Group 21">
              <a:extLst>
                <a:ext uri="{FF2B5EF4-FFF2-40B4-BE49-F238E27FC236}">
                  <a16:creationId xmlns:a16="http://schemas.microsoft.com/office/drawing/2014/main" id="{B27AE498-FC36-4D5F-ADA0-E4F33FA23918}"/>
                </a:ext>
              </a:extLst>
            </p:cNvPr>
            <p:cNvGrpSpPr/>
            <p:nvPr/>
          </p:nvGrpSpPr>
          <p:grpSpPr>
            <a:xfrm>
              <a:off x="10687029" y="4464082"/>
              <a:ext cx="625475" cy="625475"/>
              <a:chOff x="0" y="0"/>
              <a:chExt cx="812800" cy="812800"/>
            </a:xfrm>
          </p:grpSpPr>
          <p:sp>
            <p:nvSpPr>
              <p:cNvPr id="38" name="Freeform 22">
                <a:extLst>
                  <a:ext uri="{FF2B5EF4-FFF2-40B4-BE49-F238E27FC236}">
                    <a16:creationId xmlns:a16="http://schemas.microsoft.com/office/drawing/2014/main" id="{7AE6FCFF-54FA-4C0C-AE46-022CD1F234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39" name="TextBox 23">
                <a:extLst>
                  <a:ext uri="{FF2B5EF4-FFF2-40B4-BE49-F238E27FC236}">
                    <a16:creationId xmlns:a16="http://schemas.microsoft.com/office/drawing/2014/main" id="{44120359-CB7F-4DD5-9569-4E75596F8B7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6" name="Freeform 24">
            <a:extLst>
              <a:ext uri="{FF2B5EF4-FFF2-40B4-BE49-F238E27FC236}">
                <a16:creationId xmlns:a16="http://schemas.microsoft.com/office/drawing/2014/main" id="{E42C145D-B645-4307-A1A1-3D7E44F83A2B}"/>
              </a:ext>
            </a:extLst>
          </p:cNvPr>
          <p:cNvSpPr/>
          <p:nvPr/>
        </p:nvSpPr>
        <p:spPr>
          <a:xfrm>
            <a:off x="-17967468" y="9170939"/>
            <a:ext cx="18467510" cy="7579425"/>
          </a:xfrm>
          <a:custGeom>
            <a:avLst/>
            <a:gdLst/>
            <a:ahLst/>
            <a:cxnLst/>
            <a:rect l="l" t="t" r="r" b="b"/>
            <a:pathLst>
              <a:path w="18288000" h="7635240">
                <a:moveTo>
                  <a:pt x="0" y="0"/>
                </a:moveTo>
                <a:lnTo>
                  <a:pt x="18288000" y="0"/>
                </a:lnTo>
                <a:lnTo>
                  <a:pt x="18288000" y="7635240"/>
                </a:lnTo>
                <a:lnTo>
                  <a:pt x="0" y="76352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47" name="Freeform 25">
            <a:extLst>
              <a:ext uri="{FF2B5EF4-FFF2-40B4-BE49-F238E27FC236}">
                <a16:creationId xmlns:a16="http://schemas.microsoft.com/office/drawing/2014/main" id="{E568257D-371D-4E36-AC57-FDB488008494}"/>
              </a:ext>
            </a:extLst>
          </p:cNvPr>
          <p:cNvSpPr/>
          <p:nvPr/>
        </p:nvSpPr>
        <p:spPr>
          <a:xfrm>
            <a:off x="10642116" y="10141284"/>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12"/>
            <a:stretch>
              <a:fillRect/>
            </a:stretch>
          </a:blipFill>
        </p:spPr>
      </p:sp>
      <p:sp>
        <p:nvSpPr>
          <p:cNvPr id="48" name="TextBox 26">
            <a:extLst>
              <a:ext uri="{FF2B5EF4-FFF2-40B4-BE49-F238E27FC236}">
                <a16:creationId xmlns:a16="http://schemas.microsoft.com/office/drawing/2014/main" id="{3E7E5611-DED6-4FFF-911A-8999AEA24941}"/>
              </a:ext>
            </a:extLst>
          </p:cNvPr>
          <p:cNvSpPr txBox="1"/>
          <p:nvPr/>
        </p:nvSpPr>
        <p:spPr>
          <a:xfrm>
            <a:off x="-6163330" y="33150"/>
            <a:ext cx="5508273" cy="218440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Muốn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xây</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dựng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thành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công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tộc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cần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xác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định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rõ</a:t>
            </a:r>
            <a:r>
              <a:rPr lang="en-US" sz="2499" dirty="0">
                <a:solidFill>
                  <a:srgbClr val="000000"/>
                </a:solidFill>
                <a:latin typeface="DejaVu Serif"/>
                <a:ea typeface="DejaVu Serif"/>
                <a:cs typeface="DejaVu Serif"/>
                <a:sym typeface="DejaVu Serif"/>
              </a:rPr>
              <a:t> </a:t>
            </a:r>
            <a:r>
              <a:rPr lang="en-US" sz="2499" b="1" dirty="0" err="1">
                <a:solidFill>
                  <a:srgbClr val="C82127"/>
                </a:solidFill>
                <a:latin typeface="DejaVu Serif Bold"/>
                <a:ea typeface="DejaVu Serif Bold"/>
                <a:cs typeface="DejaVu Serif Bold"/>
                <a:sym typeface="DejaVu Serif Bold"/>
              </a:rPr>
              <a:t>đâu</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là</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nền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tảng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và</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lực</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lượng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tạo</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nên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nền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tảng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đó</a:t>
            </a:r>
            <a:r>
              <a:rPr lang="en-US" sz="2499" b="1" dirty="0">
                <a:solidFill>
                  <a:srgbClr val="C82127"/>
                </a:solidFill>
                <a:latin typeface="DejaVu Serif Bold"/>
                <a:ea typeface="DejaVu Serif Bold"/>
                <a:cs typeface="DejaVu Serif Bold"/>
                <a:sym typeface="DejaVu Serif Bold"/>
              </a:rPr>
              <a:t>.</a:t>
            </a:r>
          </a:p>
        </p:txBody>
      </p:sp>
      <p:sp>
        <p:nvSpPr>
          <p:cNvPr id="49" name="TextBox 27">
            <a:extLst>
              <a:ext uri="{FF2B5EF4-FFF2-40B4-BE49-F238E27FC236}">
                <a16:creationId xmlns:a16="http://schemas.microsoft.com/office/drawing/2014/main" id="{79A77762-2B08-4070-859F-218CAADE8911}"/>
              </a:ext>
            </a:extLst>
          </p:cNvPr>
          <p:cNvSpPr txBox="1"/>
          <p:nvPr/>
        </p:nvSpPr>
        <p:spPr>
          <a:xfrm>
            <a:off x="-7825173" y="8338927"/>
            <a:ext cx="5508273" cy="262255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Trong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tộc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đặc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biệt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chú</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trọng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yếu</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tố</a:t>
            </a:r>
            <a:r>
              <a:rPr lang="en-US" sz="2499" dirty="0">
                <a:solidFill>
                  <a:srgbClr val="000000"/>
                </a:solidFill>
                <a:latin typeface="DejaVu Serif"/>
                <a:ea typeface="DejaVu Serif"/>
                <a:cs typeface="DejaVu Serif"/>
                <a:sym typeface="DejaVu Serif"/>
              </a:rPr>
              <a:t> </a:t>
            </a:r>
            <a:r>
              <a:rPr lang="en-US" sz="2499" b="1" dirty="0">
                <a:solidFill>
                  <a:srgbClr val="C82127"/>
                </a:solidFill>
                <a:latin typeface="DejaVu Serif Bold"/>
                <a:ea typeface="DejaVu Serif Bold"/>
                <a:cs typeface="DejaVu Serif Bold"/>
                <a:sym typeface="DejaVu Serif Bold"/>
              </a:rPr>
              <a:t>“</a:t>
            </a:r>
            <a:r>
              <a:rPr lang="en-US" sz="2499" b="1" dirty="0" err="1">
                <a:solidFill>
                  <a:srgbClr val="C82127"/>
                </a:solidFill>
                <a:latin typeface="DejaVu Serif Bold"/>
                <a:ea typeface="DejaVu Serif Bold"/>
                <a:cs typeface="DejaVu Serif Bold"/>
                <a:sym typeface="DejaVu Serif Bold"/>
              </a:rPr>
              <a:t>hạt</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nhân</a:t>
            </a:r>
            <a:r>
              <a:rPr lang="en-US" sz="2499" b="1" dirty="0">
                <a:solidFill>
                  <a:srgbClr val="C82127"/>
                </a:solidFill>
                <a:latin typeface="DejaVu Serif Bold"/>
                <a:ea typeface="DejaVu Serif Bold"/>
                <a:cs typeface="DejaVu Serif Bold"/>
                <a:sym typeface="DejaVu Serif Bold"/>
              </a:rPr>
              <a: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b="1" dirty="0" err="1">
                <a:solidFill>
                  <a:srgbClr val="C82127"/>
                </a:solidFill>
                <a:latin typeface="DejaVu Serif Bold"/>
                <a:ea typeface="DejaVu Serif Bold"/>
                <a:cs typeface="DejaVu Serif Bold"/>
                <a:sym typeface="DejaVu Serif Bold"/>
              </a:rPr>
              <a:t>sự</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đoàn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kết</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và</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thống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nhất</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trong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Đảng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vì</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điều</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kiện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sự</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ngoài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xã</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hội</a:t>
            </a:r>
            <a:r>
              <a:rPr lang="en-US" sz="2499" dirty="0">
                <a:solidFill>
                  <a:srgbClr val="000000"/>
                </a:solidFill>
                <a:latin typeface="DejaVu Serif"/>
                <a:ea typeface="DejaVu Serif"/>
                <a:cs typeface="DejaVu Serif"/>
                <a:sym typeface="DejaVu Serif"/>
              </a:rPr>
              <a:t>.</a:t>
            </a:r>
          </a:p>
        </p:txBody>
      </p:sp>
      <p:sp>
        <p:nvSpPr>
          <p:cNvPr id="50" name="TextBox 28">
            <a:extLst>
              <a:ext uri="{FF2B5EF4-FFF2-40B4-BE49-F238E27FC236}">
                <a16:creationId xmlns:a16="http://schemas.microsoft.com/office/drawing/2014/main" id="{FBB24D64-0E61-4D12-907F-AFA547714662}"/>
              </a:ext>
            </a:extLst>
          </p:cNvPr>
          <p:cNvSpPr txBox="1"/>
          <p:nvPr/>
        </p:nvSpPr>
        <p:spPr>
          <a:xfrm>
            <a:off x="18832784" y="1494863"/>
            <a:ext cx="5387864" cy="4813300"/>
          </a:xfrm>
          <a:prstGeom prst="rect">
            <a:avLst/>
          </a:prstGeom>
        </p:spPr>
        <p:txBody>
          <a:bodyPr lIns="0" tIns="0" rIns="0" bIns="0" rtlCol="0" anchor="t">
            <a:spAutoFit/>
          </a:bodyPr>
          <a:lstStyle/>
          <a:p>
            <a:pPr algn="just">
              <a:lnSpc>
                <a:spcPts val="3499"/>
              </a:lnSpc>
            </a:pPr>
            <a:r>
              <a:rPr lang="en-US" sz="2499" dirty="0">
                <a:solidFill>
                  <a:srgbClr val="000000"/>
                </a:solidFill>
                <a:latin typeface="DejaVu Serif"/>
                <a:ea typeface="DejaVu Serif"/>
                <a:cs typeface="DejaVu Serif"/>
                <a:sym typeface="DejaVu Serif"/>
              </a:rPr>
              <a:t>Theo </a:t>
            </a:r>
            <a:r>
              <a:rPr lang="en-US" sz="2499" dirty="0" err="1">
                <a:solidFill>
                  <a:srgbClr val="000000"/>
                </a:solidFill>
                <a:latin typeface="DejaVu Serif"/>
                <a:ea typeface="DejaVu Serif"/>
                <a:cs typeface="DejaVu Serif"/>
                <a:sym typeface="DejaVu Serif"/>
              </a:rPr>
              <a:t>Hồ</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Chí</a:t>
            </a:r>
            <a:r>
              <a:rPr lang="en-US" sz="2499" dirty="0">
                <a:solidFill>
                  <a:srgbClr val="000000"/>
                </a:solidFill>
                <a:latin typeface="DejaVu Serif"/>
                <a:ea typeface="DejaVu Serif"/>
                <a:cs typeface="DejaVu Serif"/>
                <a:sym typeface="DejaVu Serif"/>
              </a:rPr>
              <a:t> Minh, </a:t>
            </a:r>
            <a:r>
              <a:rPr lang="en-US" sz="2499" dirty="0" err="1">
                <a:solidFill>
                  <a:srgbClr val="000000"/>
                </a:solidFill>
                <a:latin typeface="DejaVu Serif"/>
                <a:ea typeface="DejaVu Serif"/>
                <a:cs typeface="DejaVu Serif"/>
                <a:sym typeface="DejaVu Serif"/>
              </a:rPr>
              <a:t>nền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tảng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của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tộc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b="1" dirty="0" err="1">
                <a:solidFill>
                  <a:srgbClr val="C82127"/>
                </a:solidFill>
                <a:latin typeface="DejaVu Serif Bold"/>
                <a:ea typeface="DejaVu Serif Bold"/>
                <a:cs typeface="DejaVu Serif Bold"/>
                <a:sym typeface="DejaVu Serif Bold"/>
              </a:rPr>
              <a:t>khối</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liên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minh</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giữa</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công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nhân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nông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dân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và</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trí</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thức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Hồ</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Chí</a:t>
            </a:r>
            <a:r>
              <a:rPr lang="en-US" sz="2499" dirty="0">
                <a:solidFill>
                  <a:srgbClr val="000000"/>
                </a:solidFill>
                <a:latin typeface="DejaVu Serif"/>
                <a:ea typeface="DejaVu Serif"/>
                <a:cs typeface="DejaVu Serif"/>
                <a:sym typeface="DejaVu Serif"/>
              </a:rPr>
              <a:t> Minh </a:t>
            </a:r>
            <a:r>
              <a:rPr lang="en-US" sz="2499" dirty="0" err="1">
                <a:solidFill>
                  <a:srgbClr val="000000"/>
                </a:solidFill>
                <a:latin typeface="DejaVu Serif"/>
                <a:ea typeface="DejaVu Serif"/>
                <a:cs typeface="DejaVu Serif"/>
                <a:sym typeface="DejaVu Serif"/>
              </a:rPr>
              <a:t>chỉ</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rõ</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tức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trước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phải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số</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số</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công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nông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các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tầng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lớp</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lao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động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khác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nền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gốc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của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grpSp>
        <p:nvGrpSpPr>
          <p:cNvPr id="5" name="Group 5"/>
          <p:cNvGrpSpPr/>
          <p:nvPr/>
        </p:nvGrpSpPr>
        <p:grpSpPr>
          <a:xfrm>
            <a:off x="3674953" y="361692"/>
            <a:ext cx="10957145" cy="970871"/>
            <a:chOff x="0" y="0"/>
            <a:chExt cx="14609527" cy="1294494"/>
          </a:xfrm>
        </p:grpSpPr>
        <p:grpSp>
          <p:nvGrpSpPr>
            <p:cNvPr id="6" name="Group 6"/>
            <p:cNvGrpSpPr/>
            <p:nvPr/>
          </p:nvGrpSpPr>
          <p:grpSpPr>
            <a:xfrm>
              <a:off x="0" y="0"/>
              <a:ext cx="14609527" cy="1294494"/>
              <a:chOff x="0" y="0"/>
              <a:chExt cx="2885832" cy="255703"/>
            </a:xfrm>
          </p:grpSpPr>
          <p:sp>
            <p:nvSpPr>
              <p:cNvPr id="7" name="Freeform 7"/>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8" name="TextBox 8"/>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68521" y="340330"/>
              <a:ext cx="13872485" cy="556683"/>
            </a:xfrm>
            <a:prstGeom prst="rect">
              <a:avLst/>
            </a:prstGeom>
          </p:spPr>
          <p:txBody>
            <a:bodyPr lIns="0" tIns="0" rIns="0" bIns="0" rtlCol="0" anchor="t">
              <a:spAutoFit/>
            </a:bodyPr>
            <a:lstStyle/>
            <a:p>
              <a:pPr algn="just">
                <a:lnSpc>
                  <a:spcPts val="3499"/>
                </a:lnSpc>
              </a:pPr>
              <a:r>
                <a:rPr lang="en-US" sz="2499" b="1" i="1" dirty="0">
                  <a:solidFill>
                    <a:srgbClr val="B80000"/>
                  </a:solidFill>
                  <a:latin typeface="DejaVu Serif Bold Italics"/>
                  <a:ea typeface="DejaVu Serif Bold Italics"/>
                  <a:cs typeface="DejaVu Serif Bold Italics"/>
                  <a:sym typeface="DejaVu Serif Bold Italics"/>
                </a:rPr>
                <a:t>b. </a:t>
              </a:r>
              <a:r>
                <a:rPr lang="en-US" sz="2499" b="1" i="1" dirty="0" err="1">
                  <a:solidFill>
                    <a:srgbClr val="B80000"/>
                  </a:solidFill>
                  <a:latin typeface="DejaVu Serif Bold Italics"/>
                  <a:ea typeface="DejaVu Serif Bold Italics"/>
                  <a:cs typeface="DejaVu Serif Bold Italics"/>
                  <a:sym typeface="DejaVu Serif Bold Italics"/>
                </a:rPr>
                <a:t>Nền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tảng</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của</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khối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đại</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đoàn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kết</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toàn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dân</a:t>
              </a:r>
              <a:r>
                <a:rPr lang="en-US" sz="2499" b="1" i="1" dirty="0">
                  <a:solidFill>
                    <a:srgbClr val="B80000"/>
                  </a:solidFill>
                  <a:latin typeface="DejaVu Serif Bold Italics"/>
                  <a:ea typeface="DejaVu Serif Bold Italics"/>
                  <a:cs typeface="DejaVu Serif Bold Italics"/>
                  <a:sym typeface="DejaVu Serif Bold Italics"/>
                </a:rPr>
                <a:t> </a:t>
              </a:r>
              <a:r>
                <a:rPr lang="en-US" sz="2499" b="1" i="1" dirty="0" err="1">
                  <a:solidFill>
                    <a:srgbClr val="B80000"/>
                  </a:solidFill>
                  <a:latin typeface="DejaVu Serif Bold Italics"/>
                  <a:ea typeface="DejaVu Serif Bold Italics"/>
                  <a:cs typeface="DejaVu Serif Bold Italics"/>
                  <a:sym typeface="DejaVu Serif Bold Italics"/>
                </a:rPr>
                <a:t>tộc</a:t>
              </a:r>
              <a:endParaRPr lang="en-US" sz="2499" b="1" i="1" dirty="0">
                <a:solidFill>
                  <a:srgbClr val="B80000"/>
                </a:solidFill>
                <a:latin typeface="DejaVu Serif Bold Italics"/>
                <a:ea typeface="DejaVu Serif Bold Italics"/>
                <a:cs typeface="DejaVu Serif Bold Italics"/>
                <a:sym typeface="DejaVu Serif Bold Italics"/>
              </a:endParaRPr>
            </a:p>
          </p:txBody>
        </p:sp>
      </p:grpSp>
      <p:grpSp>
        <p:nvGrpSpPr>
          <p:cNvPr id="10" name="Group 10"/>
          <p:cNvGrpSpPr/>
          <p:nvPr/>
        </p:nvGrpSpPr>
        <p:grpSpPr>
          <a:xfrm>
            <a:off x="7705440" y="3704940"/>
            <a:ext cx="2877120" cy="2877120"/>
            <a:chOff x="0" y="0"/>
            <a:chExt cx="13716000" cy="13716000"/>
          </a:xfrm>
        </p:grpSpPr>
        <p:sp>
          <p:nvSpPr>
            <p:cNvPr id="11" name="Freeform 11"/>
            <p:cNvSpPr/>
            <p:nvPr/>
          </p:nvSpPr>
          <p:spPr>
            <a:xfrm>
              <a:off x="0" y="0"/>
              <a:ext cx="13716000" cy="13716000"/>
            </a:xfrm>
            <a:custGeom>
              <a:avLst/>
              <a:gdLst/>
              <a:ahLst/>
              <a:cxnLst/>
              <a:rect l="l" t="t" r="r" b="b"/>
              <a:pathLst>
                <a:path w="13716000" h="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2"/>
              <a:stretch>
                <a:fillRect l="-24074" r="-24074"/>
              </a:stretch>
            </a:blipFill>
          </p:spPr>
        </p:sp>
      </p:grpSp>
      <p:grpSp>
        <p:nvGrpSpPr>
          <p:cNvPr id="29" name="Group 28">
            <a:extLst>
              <a:ext uri="{FF2B5EF4-FFF2-40B4-BE49-F238E27FC236}">
                <a16:creationId xmlns:a16="http://schemas.microsoft.com/office/drawing/2014/main" id="{71A582D0-7188-4A2C-9B39-CD3E185B5FBB}"/>
              </a:ext>
            </a:extLst>
          </p:cNvPr>
          <p:cNvGrpSpPr/>
          <p:nvPr/>
        </p:nvGrpSpPr>
        <p:grpSpPr>
          <a:xfrm>
            <a:off x="7245975" y="3245475"/>
            <a:ext cx="4066529" cy="3890465"/>
            <a:chOff x="7245975" y="3245475"/>
            <a:chExt cx="4066529" cy="3890465"/>
          </a:xfrm>
        </p:grpSpPr>
        <p:grpSp>
          <p:nvGrpSpPr>
            <p:cNvPr id="12" name="Group 12"/>
            <p:cNvGrpSpPr/>
            <p:nvPr/>
          </p:nvGrpSpPr>
          <p:grpSpPr>
            <a:xfrm>
              <a:off x="7245975" y="3245475"/>
              <a:ext cx="3815100" cy="3815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60303"/>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256262" y="3838607"/>
              <a:ext cx="625475" cy="6254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045859" y="6510465"/>
              <a:ext cx="625475" cy="625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687029" y="4464082"/>
              <a:ext cx="625475" cy="62547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0303"/>
              </a:solidFill>
              <a:ln w="19050" cap="sq">
                <a:solidFill>
                  <a:srgbClr val="F60303"/>
                </a:solid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24" name="Freeform 24"/>
          <p:cNvSpPr/>
          <p:nvPr/>
        </p:nvSpPr>
        <p:spPr>
          <a:xfrm>
            <a:off x="-27110" y="6308163"/>
            <a:ext cx="18467510" cy="7579425"/>
          </a:xfrm>
          <a:custGeom>
            <a:avLst/>
            <a:gdLst/>
            <a:ahLst/>
            <a:cxnLst/>
            <a:rect l="l" t="t" r="r" b="b"/>
            <a:pathLst>
              <a:path w="18288000" h="7635240">
                <a:moveTo>
                  <a:pt x="0" y="0"/>
                </a:moveTo>
                <a:lnTo>
                  <a:pt x="18288000" y="0"/>
                </a:lnTo>
                <a:lnTo>
                  <a:pt x="18288000" y="7635240"/>
                </a:lnTo>
                <a:lnTo>
                  <a:pt x="0" y="7635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0" y="7467633"/>
            <a:ext cx="2755932" cy="2819367"/>
          </a:xfrm>
          <a:custGeom>
            <a:avLst/>
            <a:gdLst/>
            <a:ahLst/>
            <a:cxnLst/>
            <a:rect l="l" t="t" r="r" b="b"/>
            <a:pathLst>
              <a:path w="2755932" h="2819367">
                <a:moveTo>
                  <a:pt x="0" y="0"/>
                </a:moveTo>
                <a:lnTo>
                  <a:pt x="2755932" y="0"/>
                </a:lnTo>
                <a:lnTo>
                  <a:pt x="2755932" y="2819367"/>
                </a:lnTo>
                <a:lnTo>
                  <a:pt x="0" y="2819367"/>
                </a:lnTo>
                <a:lnTo>
                  <a:pt x="0" y="0"/>
                </a:lnTo>
                <a:close/>
              </a:path>
            </a:pathLst>
          </a:custGeom>
          <a:blipFill>
            <a:blip r:embed="rId5"/>
            <a:stretch>
              <a:fillRect/>
            </a:stretch>
          </a:blipFill>
        </p:spPr>
      </p:sp>
      <p:sp>
        <p:nvSpPr>
          <p:cNvPr id="26" name="TextBox 26"/>
          <p:cNvSpPr txBox="1"/>
          <p:nvPr/>
        </p:nvSpPr>
        <p:spPr>
          <a:xfrm>
            <a:off x="1028700" y="2405095"/>
            <a:ext cx="5508273" cy="218440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Muốn xây dựng thành công khối đại đoàn kết toàn dân tộc cần phải xác định rõ </a:t>
            </a:r>
            <a:r>
              <a:rPr lang="en-US" sz="2499" b="1">
                <a:solidFill>
                  <a:srgbClr val="C82127"/>
                </a:solidFill>
                <a:latin typeface="DejaVu Serif Bold"/>
                <a:ea typeface="DejaVu Serif Bold"/>
                <a:cs typeface="DejaVu Serif Bold"/>
                <a:sym typeface="DejaVu Serif Bold"/>
              </a:rPr>
              <a:t>đâu là nền tảng và lực lượng tạo nên nền tảng đó.</a:t>
            </a:r>
          </a:p>
        </p:txBody>
      </p:sp>
      <p:sp>
        <p:nvSpPr>
          <p:cNvPr id="27" name="TextBox 27"/>
          <p:cNvSpPr txBox="1"/>
          <p:nvPr/>
        </p:nvSpPr>
        <p:spPr>
          <a:xfrm>
            <a:off x="1028700" y="5242210"/>
            <a:ext cx="5508273" cy="262255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Trong khối đại đoàn kết toàn dân tộc, phải đặc biệt chú trọng yếu tố </a:t>
            </a:r>
            <a:r>
              <a:rPr lang="en-US" sz="2499" b="1">
                <a:solidFill>
                  <a:srgbClr val="C82127"/>
                </a:solidFill>
                <a:latin typeface="DejaVu Serif Bold"/>
                <a:ea typeface="DejaVu Serif Bold"/>
                <a:cs typeface="DejaVu Serif Bold"/>
                <a:sym typeface="DejaVu Serif Bold"/>
              </a:rPr>
              <a:t>“hạt nhân”</a:t>
            </a:r>
            <a:r>
              <a:rPr lang="en-US" sz="2499">
                <a:solidFill>
                  <a:srgbClr val="000000"/>
                </a:solidFill>
                <a:latin typeface="DejaVu Serif"/>
                <a:ea typeface="DejaVu Serif"/>
                <a:cs typeface="DejaVu Serif"/>
                <a:sym typeface="DejaVu Serif"/>
              </a:rPr>
              <a:t> là </a:t>
            </a:r>
            <a:r>
              <a:rPr lang="en-US" sz="2499" b="1">
                <a:solidFill>
                  <a:srgbClr val="C82127"/>
                </a:solidFill>
                <a:latin typeface="DejaVu Serif Bold"/>
                <a:ea typeface="DejaVu Serif Bold"/>
                <a:cs typeface="DejaVu Serif Bold"/>
                <a:sym typeface="DejaVu Serif Bold"/>
              </a:rPr>
              <a:t>sự đoàn kết và thống nhất trong Đảng</a:t>
            </a:r>
            <a:r>
              <a:rPr lang="en-US" sz="2499">
                <a:solidFill>
                  <a:srgbClr val="000000"/>
                </a:solidFill>
                <a:latin typeface="DejaVu Serif"/>
                <a:ea typeface="DejaVu Serif"/>
                <a:cs typeface="DejaVu Serif"/>
                <a:sym typeface="DejaVu Serif"/>
              </a:rPr>
              <a:t> vì đó là điều kiện cho sự đoàn kết ngoài xã hội.</a:t>
            </a:r>
          </a:p>
        </p:txBody>
      </p:sp>
      <p:sp>
        <p:nvSpPr>
          <p:cNvPr id="28" name="TextBox 28"/>
          <p:cNvSpPr txBox="1"/>
          <p:nvPr/>
        </p:nvSpPr>
        <p:spPr>
          <a:xfrm>
            <a:off x="11938165" y="2654332"/>
            <a:ext cx="5387864" cy="4813300"/>
          </a:xfrm>
          <a:prstGeom prst="rect">
            <a:avLst/>
          </a:prstGeom>
        </p:spPr>
        <p:txBody>
          <a:bodyPr lIns="0" tIns="0" rIns="0" bIns="0" rtlCol="0" anchor="t">
            <a:spAutoFit/>
          </a:bodyPr>
          <a:lstStyle/>
          <a:p>
            <a:pPr algn="just">
              <a:lnSpc>
                <a:spcPts val="3499"/>
              </a:lnSpc>
            </a:pPr>
            <a:r>
              <a:rPr lang="en-US" sz="2499">
                <a:solidFill>
                  <a:srgbClr val="000000"/>
                </a:solidFill>
                <a:latin typeface="DejaVu Serif"/>
                <a:ea typeface="DejaVu Serif"/>
                <a:cs typeface="DejaVu Serif"/>
                <a:sym typeface="DejaVu Serif"/>
              </a:rPr>
              <a:t>Theo Hồ Chí Minh, nền tảng của khối đại đoàn kết toàn dân tộc là </a:t>
            </a:r>
            <a:r>
              <a:rPr lang="en-US" sz="2499" b="1">
                <a:solidFill>
                  <a:srgbClr val="C82127"/>
                </a:solidFill>
                <a:latin typeface="DejaVu Serif Bold"/>
                <a:ea typeface="DejaVu Serif Bold"/>
                <a:cs typeface="DejaVu Serif Bold"/>
                <a:sym typeface="DejaVu Serif Bold"/>
              </a:rPr>
              <a:t>khối liên minh giữa công nhân, nông dân và trí thức</a:t>
            </a:r>
            <a:r>
              <a:rPr lang="en-US" sz="2499">
                <a:solidFill>
                  <a:srgbClr val="000000"/>
                </a:solidFill>
                <a:latin typeface="DejaVu Serif"/>
                <a:ea typeface="DejaVu Serif"/>
                <a:cs typeface="DejaVu Serif"/>
                <a:sym typeface="DejaVu Serif"/>
              </a:rPr>
              <a:t>. (Hồ Chí Minh chỉ rõ: “Đại đoàn kết tức là trước hết phải đoàn kết đại đa số nhân dân, mà đại đa số nhân dân là công nhân, nông dân và các tầng lớp nhân dân lao động khác. Đó là nền, gốc của đại đoàn kết”).</a:t>
            </a:r>
          </a:p>
        </p:txBody>
      </p:sp>
      <p:sp>
        <p:nvSpPr>
          <p:cNvPr id="68" name="Freeform 5">
            <a:extLst>
              <a:ext uri="{FF2B5EF4-FFF2-40B4-BE49-F238E27FC236}">
                <a16:creationId xmlns:a16="http://schemas.microsoft.com/office/drawing/2014/main" id="{4439D0EC-9F82-4D18-9A55-DDB9B81DDF5B}"/>
              </a:ext>
            </a:extLst>
          </p:cNvPr>
          <p:cNvSpPr/>
          <p:nvPr/>
        </p:nvSpPr>
        <p:spPr>
          <a:xfrm>
            <a:off x="7705440" y="3771901"/>
            <a:ext cx="2877120" cy="2810160"/>
          </a:xfrm>
          <a:custGeom>
            <a:avLst/>
            <a:gdLst/>
            <a:ahLst/>
            <a:cxnLst/>
            <a:rect l="l" t="t" r="r" b="b"/>
            <a:pathLst>
              <a:path w="13281873" h="12804984">
                <a:moveTo>
                  <a:pt x="0" y="0"/>
                </a:moveTo>
                <a:lnTo>
                  <a:pt x="13281872" y="0"/>
                </a:lnTo>
                <a:lnTo>
                  <a:pt x="13281872" y="12804985"/>
                </a:lnTo>
                <a:lnTo>
                  <a:pt x="0" y="12804985"/>
                </a:lnTo>
                <a:lnTo>
                  <a:pt x="0" y="0"/>
                </a:lnTo>
                <a:close/>
              </a:path>
            </a:pathLst>
          </a:custGeom>
          <a:blipFill>
            <a:blip r:embed="rId6">
              <a:alphaModFix amt="14000"/>
              <a:extLst>
                <a:ext uri="{96DAC541-7B7A-43D3-8B79-37D633B846F1}">
                  <asvg:svgBlip xmlns:asvg="http://schemas.microsoft.com/office/drawing/2016/SVG/main" r:embed="rId7"/>
                </a:ext>
              </a:extLst>
            </a:blip>
            <a:stretch>
              <a:fillRect t="-1862" b="-1862"/>
            </a:stretch>
          </a:blipFill>
        </p:spPr>
      </p:sp>
      <p:grpSp>
        <p:nvGrpSpPr>
          <p:cNvPr id="69" name="Group 6">
            <a:extLst>
              <a:ext uri="{FF2B5EF4-FFF2-40B4-BE49-F238E27FC236}">
                <a16:creationId xmlns:a16="http://schemas.microsoft.com/office/drawing/2014/main" id="{668DCA53-940D-4982-8E06-D00CFCAE2237}"/>
              </a:ext>
            </a:extLst>
          </p:cNvPr>
          <p:cNvGrpSpPr/>
          <p:nvPr/>
        </p:nvGrpSpPr>
        <p:grpSpPr>
          <a:xfrm>
            <a:off x="-15510446" y="7467632"/>
            <a:ext cx="14011085" cy="970871"/>
            <a:chOff x="0" y="0"/>
            <a:chExt cx="18681446" cy="1294494"/>
          </a:xfrm>
        </p:grpSpPr>
        <p:grpSp>
          <p:nvGrpSpPr>
            <p:cNvPr id="70" name="Group 7">
              <a:extLst>
                <a:ext uri="{FF2B5EF4-FFF2-40B4-BE49-F238E27FC236}">
                  <a16:creationId xmlns:a16="http://schemas.microsoft.com/office/drawing/2014/main" id="{94036113-54B7-405C-AF67-A43A5809BE6C}"/>
                </a:ext>
              </a:extLst>
            </p:cNvPr>
            <p:cNvGrpSpPr/>
            <p:nvPr/>
          </p:nvGrpSpPr>
          <p:grpSpPr>
            <a:xfrm>
              <a:off x="0" y="0"/>
              <a:ext cx="17459897" cy="1294494"/>
              <a:chOff x="0" y="0"/>
              <a:chExt cx="3448869" cy="255703"/>
            </a:xfrm>
          </p:grpSpPr>
          <p:sp>
            <p:nvSpPr>
              <p:cNvPr id="72" name="Freeform 8">
                <a:extLst>
                  <a:ext uri="{FF2B5EF4-FFF2-40B4-BE49-F238E27FC236}">
                    <a16:creationId xmlns:a16="http://schemas.microsoft.com/office/drawing/2014/main" id="{F65C0DF9-16F6-4BEE-B2C4-9F27141BBFE7}"/>
                  </a:ext>
                </a:extLst>
              </p:cNvPr>
              <p:cNvSpPr/>
              <p:nvPr/>
            </p:nvSpPr>
            <p:spPr>
              <a:xfrm>
                <a:off x="0" y="0"/>
                <a:ext cx="3448869" cy="255703"/>
              </a:xfrm>
              <a:custGeom>
                <a:avLst/>
                <a:gdLst/>
                <a:ahLst/>
                <a:cxnLst/>
                <a:rect l="l" t="t" r="r" b="b"/>
                <a:pathLst>
                  <a:path w="3448869" h="255703">
                    <a:moveTo>
                      <a:pt x="6503" y="0"/>
                    </a:moveTo>
                    <a:lnTo>
                      <a:pt x="3442365" y="0"/>
                    </a:lnTo>
                    <a:cubicBezTo>
                      <a:pt x="3444090" y="0"/>
                      <a:pt x="3445744" y="685"/>
                      <a:pt x="3446964" y="1905"/>
                    </a:cubicBezTo>
                    <a:cubicBezTo>
                      <a:pt x="3448183" y="3124"/>
                      <a:pt x="3448869" y="4779"/>
                      <a:pt x="3448869" y="6503"/>
                    </a:cubicBezTo>
                    <a:lnTo>
                      <a:pt x="3448869" y="249199"/>
                    </a:lnTo>
                    <a:cubicBezTo>
                      <a:pt x="3448869" y="252791"/>
                      <a:pt x="3445957" y="255703"/>
                      <a:pt x="3442365" y="255703"/>
                    </a:cubicBezTo>
                    <a:lnTo>
                      <a:pt x="6503" y="255703"/>
                    </a:lnTo>
                    <a:cubicBezTo>
                      <a:pt x="2912" y="255703"/>
                      <a:pt x="0" y="252791"/>
                      <a:pt x="0" y="249199"/>
                    </a:cubicBezTo>
                    <a:lnTo>
                      <a:pt x="0" y="6503"/>
                    </a:lnTo>
                    <a:cubicBezTo>
                      <a:pt x="0" y="2912"/>
                      <a:pt x="2912" y="0"/>
                      <a:pt x="6503" y="0"/>
                    </a:cubicBezTo>
                    <a:close/>
                  </a:path>
                </a:pathLst>
              </a:custGeom>
              <a:solidFill>
                <a:srgbClr val="B80000"/>
              </a:solidFill>
            </p:spPr>
          </p:sp>
          <p:sp>
            <p:nvSpPr>
              <p:cNvPr id="73" name="TextBox 9">
                <a:extLst>
                  <a:ext uri="{FF2B5EF4-FFF2-40B4-BE49-F238E27FC236}">
                    <a16:creationId xmlns:a16="http://schemas.microsoft.com/office/drawing/2014/main" id="{4B9FEB78-AF17-44B9-9309-607267AE680C}"/>
                  </a:ext>
                </a:extLst>
              </p:cNvPr>
              <p:cNvSpPr txBox="1"/>
              <p:nvPr/>
            </p:nvSpPr>
            <p:spPr>
              <a:xfrm>
                <a:off x="0" y="-38100"/>
                <a:ext cx="3448869" cy="293803"/>
              </a:xfrm>
              <a:prstGeom prst="rect">
                <a:avLst/>
              </a:prstGeom>
            </p:spPr>
            <p:txBody>
              <a:bodyPr lIns="50800" tIns="50800" rIns="50800" bIns="50800" rtlCol="0" anchor="ctr"/>
              <a:lstStyle/>
              <a:p>
                <a:pPr algn="ctr">
                  <a:lnSpc>
                    <a:spcPts val="2659"/>
                  </a:lnSpc>
                </a:pPr>
                <a:endParaRPr/>
              </a:p>
            </p:txBody>
          </p:sp>
        </p:grpSp>
        <p:sp>
          <p:nvSpPr>
            <p:cNvPr id="71" name="TextBox 10">
              <a:extLst>
                <a:ext uri="{FF2B5EF4-FFF2-40B4-BE49-F238E27FC236}">
                  <a16:creationId xmlns:a16="http://schemas.microsoft.com/office/drawing/2014/main" id="{C2986219-2364-448F-8932-9629AEA64D15}"/>
                </a:ext>
              </a:extLst>
            </p:cNvPr>
            <p:cNvSpPr txBox="1"/>
            <p:nvPr/>
          </p:nvSpPr>
          <p:spPr>
            <a:xfrm>
              <a:off x="852897" y="285297"/>
              <a:ext cx="17828549"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5.1.3. Điều kiện xây dựng khối đại đoàn kết toàn dân tộc</a:t>
              </a:r>
            </a:p>
          </p:txBody>
        </p:sp>
      </p:grpSp>
      <p:grpSp>
        <p:nvGrpSpPr>
          <p:cNvPr id="74" name="Group 73">
            <a:extLst>
              <a:ext uri="{FF2B5EF4-FFF2-40B4-BE49-F238E27FC236}">
                <a16:creationId xmlns:a16="http://schemas.microsoft.com/office/drawing/2014/main" id="{1F83D02A-584C-4775-9356-38D9F3881E33}"/>
              </a:ext>
            </a:extLst>
          </p:cNvPr>
          <p:cNvGrpSpPr/>
          <p:nvPr/>
        </p:nvGrpSpPr>
        <p:grpSpPr>
          <a:xfrm>
            <a:off x="21180067" y="6582060"/>
            <a:ext cx="10863470" cy="1647309"/>
            <a:chOff x="7137104" y="2019732"/>
            <a:chExt cx="10863470" cy="1647309"/>
          </a:xfrm>
        </p:grpSpPr>
        <p:grpSp>
          <p:nvGrpSpPr>
            <p:cNvPr id="75" name="Group 11">
              <a:extLst>
                <a:ext uri="{FF2B5EF4-FFF2-40B4-BE49-F238E27FC236}">
                  <a16:creationId xmlns:a16="http://schemas.microsoft.com/office/drawing/2014/main" id="{BB206984-040A-495A-800A-7EDBAF9A4C1C}"/>
                </a:ext>
              </a:extLst>
            </p:cNvPr>
            <p:cNvGrpSpPr/>
            <p:nvPr/>
          </p:nvGrpSpPr>
          <p:grpSpPr>
            <a:xfrm>
              <a:off x="7137104" y="2019732"/>
              <a:ext cx="10863470" cy="1647309"/>
              <a:chOff x="0" y="0"/>
              <a:chExt cx="2861161" cy="433859"/>
            </a:xfrm>
          </p:grpSpPr>
          <p:sp>
            <p:nvSpPr>
              <p:cNvPr id="78" name="Freeform 12">
                <a:extLst>
                  <a:ext uri="{FF2B5EF4-FFF2-40B4-BE49-F238E27FC236}">
                    <a16:creationId xmlns:a16="http://schemas.microsoft.com/office/drawing/2014/main" id="{B69DEC71-B606-42D1-90A6-AB0196B5A453}"/>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79" name="TextBox 13">
                <a:extLst>
                  <a:ext uri="{FF2B5EF4-FFF2-40B4-BE49-F238E27FC236}">
                    <a16:creationId xmlns:a16="http://schemas.microsoft.com/office/drawing/2014/main" id="{C61F9209-1FF6-4DD8-AD16-2FE216E855BC}"/>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76" name="Freeform 14">
              <a:extLst>
                <a:ext uri="{FF2B5EF4-FFF2-40B4-BE49-F238E27FC236}">
                  <a16:creationId xmlns:a16="http://schemas.microsoft.com/office/drawing/2014/main" id="{8CE378CC-02F1-42A3-901F-2D1548D9629B}"/>
                </a:ext>
              </a:extLst>
            </p:cNvPr>
            <p:cNvSpPr/>
            <p:nvPr/>
          </p:nvSpPr>
          <p:spPr>
            <a:xfrm>
              <a:off x="7436256" y="2265315"/>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8"/>
              <a:stretch>
                <a:fillRect/>
              </a:stretch>
            </a:blipFill>
          </p:spPr>
        </p:sp>
        <p:sp>
          <p:nvSpPr>
            <p:cNvPr id="77" name="TextBox 15">
              <a:extLst>
                <a:ext uri="{FF2B5EF4-FFF2-40B4-BE49-F238E27FC236}">
                  <a16:creationId xmlns:a16="http://schemas.microsoft.com/office/drawing/2014/main" id="{D9F86500-2FB1-4158-8667-3ADAE4F9023D}"/>
                </a:ext>
              </a:extLst>
            </p:cNvPr>
            <p:cNvSpPr txBox="1"/>
            <p:nvPr/>
          </p:nvSpPr>
          <p:spPr>
            <a:xfrm>
              <a:off x="9144000" y="2389361"/>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1.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thừa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truyền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thống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yêu</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nước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nghĩa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của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tộc</a:t>
              </a:r>
              <a:endParaRPr lang="en-US" sz="2499" b="1" dirty="0">
                <a:solidFill>
                  <a:srgbClr val="FFFFFF"/>
                </a:solidFill>
                <a:latin typeface="Noto Sans Bold"/>
                <a:ea typeface="Noto Sans Bold"/>
                <a:cs typeface="Noto Sans Bold"/>
                <a:sym typeface="Noto Sans Bold"/>
              </a:endParaRPr>
            </a:p>
          </p:txBody>
        </p:sp>
      </p:grpSp>
      <p:grpSp>
        <p:nvGrpSpPr>
          <p:cNvPr id="80" name="Group 79">
            <a:extLst>
              <a:ext uri="{FF2B5EF4-FFF2-40B4-BE49-F238E27FC236}">
                <a16:creationId xmlns:a16="http://schemas.microsoft.com/office/drawing/2014/main" id="{EB01DF16-6860-4B6F-B4C3-AE32022517B8}"/>
              </a:ext>
            </a:extLst>
          </p:cNvPr>
          <p:cNvGrpSpPr/>
          <p:nvPr/>
        </p:nvGrpSpPr>
        <p:grpSpPr>
          <a:xfrm>
            <a:off x="25054226" y="10350184"/>
            <a:ext cx="10863470" cy="1647309"/>
            <a:chOff x="6395830" y="4622382"/>
            <a:chExt cx="10863470" cy="1647309"/>
          </a:xfrm>
        </p:grpSpPr>
        <p:grpSp>
          <p:nvGrpSpPr>
            <p:cNvPr id="81" name="Group 16">
              <a:extLst>
                <a:ext uri="{FF2B5EF4-FFF2-40B4-BE49-F238E27FC236}">
                  <a16:creationId xmlns:a16="http://schemas.microsoft.com/office/drawing/2014/main" id="{3AC40C2F-BCB8-4CF2-8D64-409DCF657005}"/>
                </a:ext>
              </a:extLst>
            </p:cNvPr>
            <p:cNvGrpSpPr/>
            <p:nvPr/>
          </p:nvGrpSpPr>
          <p:grpSpPr>
            <a:xfrm>
              <a:off x="6395830" y="4622382"/>
              <a:ext cx="10863470" cy="1647309"/>
              <a:chOff x="0" y="0"/>
              <a:chExt cx="2861161" cy="433859"/>
            </a:xfrm>
          </p:grpSpPr>
          <p:sp>
            <p:nvSpPr>
              <p:cNvPr id="84" name="Freeform 17">
                <a:extLst>
                  <a:ext uri="{FF2B5EF4-FFF2-40B4-BE49-F238E27FC236}">
                    <a16:creationId xmlns:a16="http://schemas.microsoft.com/office/drawing/2014/main" id="{B08FD0D4-B244-4FF9-A457-9E736319A456}"/>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85" name="TextBox 18">
                <a:extLst>
                  <a:ext uri="{FF2B5EF4-FFF2-40B4-BE49-F238E27FC236}">
                    <a16:creationId xmlns:a16="http://schemas.microsoft.com/office/drawing/2014/main" id="{A925B062-8045-434E-BEF9-24BA50CDE86E}"/>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82" name="Freeform 19">
              <a:extLst>
                <a:ext uri="{FF2B5EF4-FFF2-40B4-BE49-F238E27FC236}">
                  <a16:creationId xmlns:a16="http://schemas.microsoft.com/office/drawing/2014/main" id="{A47D8D05-3C60-4591-AC75-A4F6C3FDA2B0}"/>
                </a:ext>
              </a:extLst>
            </p:cNvPr>
            <p:cNvSpPr/>
            <p:nvPr/>
          </p:nvSpPr>
          <p:spPr>
            <a:xfrm>
              <a:off x="6694982" y="4867965"/>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8"/>
              <a:stretch>
                <a:fillRect/>
              </a:stretch>
            </a:blipFill>
          </p:spPr>
        </p:sp>
        <p:sp>
          <p:nvSpPr>
            <p:cNvPr id="83" name="TextBox 20">
              <a:extLst>
                <a:ext uri="{FF2B5EF4-FFF2-40B4-BE49-F238E27FC236}">
                  <a16:creationId xmlns:a16="http://schemas.microsoft.com/office/drawing/2014/main" id="{E47D089F-FD35-4ADF-8CAB-4FC8DA77424B}"/>
                </a:ext>
              </a:extLst>
            </p:cNvPr>
            <p:cNvSpPr txBox="1"/>
            <p:nvPr/>
          </p:nvSpPr>
          <p:spPr>
            <a:xfrm>
              <a:off x="8443226" y="5211086"/>
              <a:ext cx="7567215" cy="42227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2.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có</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niểm</a:t>
              </a:r>
              <a:r>
                <a:rPr lang="en-US" sz="2499" b="1" dirty="0">
                  <a:solidFill>
                    <a:srgbClr val="FFFFFF"/>
                  </a:solidFill>
                  <a:latin typeface="Noto Sans Bold"/>
                  <a:ea typeface="Noto Sans Bold"/>
                  <a:cs typeface="Noto Sans Bold"/>
                  <a:sym typeface="Noto Sans Bold"/>
                </a:rPr>
                <a:t> tin </a:t>
              </a:r>
              <a:r>
                <a:rPr lang="en-US" sz="2499" b="1" dirty="0" err="1">
                  <a:solidFill>
                    <a:srgbClr val="FFFFFF"/>
                  </a:solidFill>
                  <a:latin typeface="Noto Sans Bold"/>
                  <a:ea typeface="Noto Sans Bold"/>
                  <a:cs typeface="Noto Sans Bold"/>
                  <a:sym typeface="Noto Sans Bold"/>
                </a:rPr>
                <a:t>vào</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endParaRPr lang="en-US" sz="2499" b="1" dirty="0">
                <a:solidFill>
                  <a:srgbClr val="FFFFFF"/>
                </a:solidFill>
                <a:latin typeface="Noto Sans Bold"/>
                <a:ea typeface="Noto Sans Bold"/>
                <a:cs typeface="Noto Sans Bold"/>
                <a:sym typeface="Noto Sans Bold"/>
              </a:endParaRPr>
            </a:p>
          </p:txBody>
        </p:sp>
      </p:grpSp>
      <p:grpSp>
        <p:nvGrpSpPr>
          <p:cNvPr id="86" name="Group 85">
            <a:extLst>
              <a:ext uri="{FF2B5EF4-FFF2-40B4-BE49-F238E27FC236}">
                <a16:creationId xmlns:a16="http://schemas.microsoft.com/office/drawing/2014/main" id="{216C0378-6CD9-4494-B123-477041D8ED28}"/>
              </a:ext>
            </a:extLst>
          </p:cNvPr>
          <p:cNvGrpSpPr/>
          <p:nvPr/>
        </p:nvGrpSpPr>
        <p:grpSpPr>
          <a:xfrm>
            <a:off x="21180067" y="13887588"/>
            <a:ext cx="10863470" cy="1647309"/>
            <a:chOff x="5629004" y="7222191"/>
            <a:chExt cx="10863470" cy="1647309"/>
          </a:xfrm>
        </p:grpSpPr>
        <p:grpSp>
          <p:nvGrpSpPr>
            <p:cNvPr id="87" name="Group 21">
              <a:extLst>
                <a:ext uri="{FF2B5EF4-FFF2-40B4-BE49-F238E27FC236}">
                  <a16:creationId xmlns:a16="http://schemas.microsoft.com/office/drawing/2014/main" id="{C396BCF0-5668-4AFE-A3BC-9ACB414723C3}"/>
                </a:ext>
              </a:extLst>
            </p:cNvPr>
            <p:cNvGrpSpPr/>
            <p:nvPr/>
          </p:nvGrpSpPr>
          <p:grpSpPr>
            <a:xfrm>
              <a:off x="5629004" y="7222191"/>
              <a:ext cx="10863470" cy="1647309"/>
              <a:chOff x="0" y="0"/>
              <a:chExt cx="2861161" cy="433859"/>
            </a:xfrm>
          </p:grpSpPr>
          <p:sp>
            <p:nvSpPr>
              <p:cNvPr id="90" name="Freeform 22">
                <a:extLst>
                  <a:ext uri="{FF2B5EF4-FFF2-40B4-BE49-F238E27FC236}">
                    <a16:creationId xmlns:a16="http://schemas.microsoft.com/office/drawing/2014/main" id="{3C3DF730-FAD1-4D33-B531-61BC2F9AE22C}"/>
                  </a:ext>
                </a:extLst>
              </p:cNvPr>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91" name="TextBox 23">
                <a:extLst>
                  <a:ext uri="{FF2B5EF4-FFF2-40B4-BE49-F238E27FC236}">
                    <a16:creationId xmlns:a16="http://schemas.microsoft.com/office/drawing/2014/main" id="{D9654983-DA1A-49A0-8851-46F5A92EA819}"/>
                  </a:ext>
                </a:extLst>
              </p:cNvPr>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88" name="Freeform 24">
              <a:extLst>
                <a:ext uri="{FF2B5EF4-FFF2-40B4-BE49-F238E27FC236}">
                  <a16:creationId xmlns:a16="http://schemas.microsoft.com/office/drawing/2014/main" id="{EAD9D5F1-7A0F-477C-B0F7-F9E3D9AAED0C}"/>
                </a:ext>
              </a:extLst>
            </p:cNvPr>
            <p:cNvSpPr/>
            <p:nvPr/>
          </p:nvSpPr>
          <p:spPr>
            <a:xfrm>
              <a:off x="5928156" y="7467774"/>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8"/>
              <a:stretch>
                <a:fillRect/>
              </a:stretch>
            </a:blipFill>
          </p:spPr>
        </p:sp>
        <p:sp>
          <p:nvSpPr>
            <p:cNvPr id="89" name="TextBox 25">
              <a:extLst>
                <a:ext uri="{FF2B5EF4-FFF2-40B4-BE49-F238E27FC236}">
                  <a16:creationId xmlns:a16="http://schemas.microsoft.com/office/drawing/2014/main" id="{E1D92EFE-8C04-4A81-A05E-F57ACAD1BDCA}"/>
                </a:ext>
              </a:extLst>
            </p:cNvPr>
            <p:cNvSpPr txBox="1"/>
            <p:nvPr/>
          </p:nvSpPr>
          <p:spPr>
            <a:xfrm>
              <a:off x="7541895" y="7810896"/>
              <a:ext cx="8293541" cy="42227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3.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có</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lòng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khoan</a:t>
              </a:r>
              <a:r>
                <a:rPr lang="en-US" sz="2499" b="1" dirty="0">
                  <a:solidFill>
                    <a:srgbClr val="FFFFFF"/>
                  </a:solidFill>
                  <a:latin typeface="Noto Sans Bold"/>
                  <a:ea typeface="Noto Sans Bold"/>
                  <a:cs typeface="Noto Sans Bold"/>
                  <a:sym typeface="Noto Sans Bold"/>
                </a:rPr>
                <a:t> dung, </a:t>
              </a:r>
              <a:r>
                <a:rPr lang="en-US" sz="2499" b="1" dirty="0" err="1">
                  <a:solidFill>
                    <a:srgbClr val="FFFFFF"/>
                  </a:solidFill>
                  <a:latin typeface="Noto Sans Bold"/>
                  <a:ea typeface="Noto Sans Bold"/>
                  <a:cs typeface="Noto Sans Bold"/>
                  <a:sym typeface="Noto Sans Bold"/>
                </a:rPr>
                <a:t>độ</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lượng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với</a:t>
              </a:r>
              <a:r>
                <a:rPr lang="en-US" sz="2499" b="1" dirty="0">
                  <a:solidFill>
                    <a:srgbClr val="FFFFFF"/>
                  </a:solidFill>
                  <a:latin typeface="Noto Sans Bold"/>
                  <a:ea typeface="Noto Sans Bold"/>
                  <a:cs typeface="Noto Sans Bold"/>
                  <a:sym typeface="Noto Sans Bold"/>
                </a:rPr>
                <a:t> con </a:t>
              </a:r>
              <a:r>
                <a:rPr lang="en-US" sz="2499" b="1" dirty="0" err="1">
                  <a:solidFill>
                    <a:srgbClr val="FFFFFF"/>
                  </a:solidFill>
                  <a:latin typeface="Noto Sans Bold"/>
                  <a:ea typeface="Noto Sans Bold"/>
                  <a:cs typeface="Noto Sans Bold"/>
                  <a:sym typeface="Noto Sans Bold"/>
                </a:rPr>
                <a:t>người</a:t>
              </a:r>
              <a:endParaRPr lang="en-US" sz="2499" b="1" dirty="0">
                <a:solidFill>
                  <a:srgbClr val="FFFFFF"/>
                </a:solidFill>
                <a:latin typeface="Noto Sans Bold"/>
                <a:ea typeface="Noto Sans Bold"/>
                <a:cs typeface="Noto Sans Bold"/>
                <a:sym typeface="Noto Sans Bold"/>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525"/>
            <a:ext cx="18307050" cy="10306050"/>
            <a:chOff x="0" y="0"/>
            <a:chExt cx="24409400" cy="13741400"/>
          </a:xfrm>
        </p:grpSpPr>
        <p:sp>
          <p:nvSpPr>
            <p:cNvPr id="3" name="Freeform 3"/>
            <p:cNvSpPr/>
            <p:nvPr/>
          </p:nvSpPr>
          <p:spPr>
            <a:xfrm>
              <a:off x="12700" y="1270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BFAE5"/>
            </a:solidFill>
          </p:spPr>
        </p:sp>
        <p:sp>
          <p:nvSpPr>
            <p:cNvPr id="4" name="Freeform 4"/>
            <p:cNvSpPr/>
            <p:nvPr/>
          </p:nvSpPr>
          <p:spPr>
            <a:xfrm>
              <a:off x="0" y="0"/>
              <a:ext cx="24409400" cy="13741400"/>
            </a:xfrm>
            <a:custGeom>
              <a:avLst/>
              <a:gdLst/>
              <a:ahLst/>
              <a:cxnLst/>
              <a:rect l="l" t="t" r="r" b="b"/>
              <a:pathLst>
                <a:path w="24409400" h="13741400">
                  <a:moveTo>
                    <a:pt x="12700" y="0"/>
                  </a:moveTo>
                  <a:lnTo>
                    <a:pt x="24396700" y="0"/>
                  </a:lnTo>
                  <a:cubicBezTo>
                    <a:pt x="24403686" y="0"/>
                    <a:pt x="24409400" y="5715"/>
                    <a:pt x="24409400" y="12700"/>
                  </a:cubicBezTo>
                  <a:lnTo>
                    <a:pt x="24409400" y="13728700"/>
                  </a:lnTo>
                  <a:cubicBezTo>
                    <a:pt x="24409400" y="13735686"/>
                    <a:pt x="24403686" y="13741400"/>
                    <a:pt x="24396700" y="13741400"/>
                  </a:cubicBezTo>
                  <a:lnTo>
                    <a:pt x="12700" y="13741400"/>
                  </a:lnTo>
                  <a:cubicBezTo>
                    <a:pt x="5715" y="13741400"/>
                    <a:pt x="0" y="13735686"/>
                    <a:pt x="0" y="13728700"/>
                  </a:cubicBezTo>
                  <a:lnTo>
                    <a:pt x="0" y="12700"/>
                  </a:lnTo>
                  <a:cubicBezTo>
                    <a:pt x="0" y="5715"/>
                    <a:pt x="5715" y="0"/>
                    <a:pt x="12700" y="0"/>
                  </a:cubicBezTo>
                  <a:moveTo>
                    <a:pt x="12700" y="25400"/>
                  </a:moveTo>
                  <a:lnTo>
                    <a:pt x="12700" y="12700"/>
                  </a:lnTo>
                  <a:lnTo>
                    <a:pt x="25400" y="12700"/>
                  </a:lnTo>
                  <a:lnTo>
                    <a:pt x="25400" y="13728700"/>
                  </a:lnTo>
                  <a:lnTo>
                    <a:pt x="12700" y="13728700"/>
                  </a:lnTo>
                  <a:lnTo>
                    <a:pt x="12700" y="13716000"/>
                  </a:lnTo>
                  <a:lnTo>
                    <a:pt x="24396700" y="13716000"/>
                  </a:lnTo>
                  <a:lnTo>
                    <a:pt x="24396700" y="13728700"/>
                  </a:lnTo>
                  <a:lnTo>
                    <a:pt x="24384000" y="13728700"/>
                  </a:lnTo>
                  <a:lnTo>
                    <a:pt x="24384000" y="12700"/>
                  </a:lnTo>
                  <a:lnTo>
                    <a:pt x="24396700" y="12700"/>
                  </a:lnTo>
                  <a:lnTo>
                    <a:pt x="24396700" y="25400"/>
                  </a:lnTo>
                  <a:lnTo>
                    <a:pt x="12700" y="25400"/>
                  </a:lnTo>
                  <a:close/>
                </a:path>
              </a:pathLst>
            </a:custGeom>
            <a:solidFill>
              <a:srgbClr val="FFFFFF"/>
            </a:solidFill>
          </p:spPr>
        </p:sp>
      </p:grpSp>
      <p:sp>
        <p:nvSpPr>
          <p:cNvPr id="5" name="Freeform 5"/>
          <p:cNvSpPr/>
          <p:nvPr/>
        </p:nvSpPr>
        <p:spPr>
          <a:xfrm>
            <a:off x="-6640936" y="-1427564"/>
            <a:ext cx="13281873" cy="12804984"/>
          </a:xfrm>
          <a:custGeom>
            <a:avLst/>
            <a:gdLst/>
            <a:ahLst/>
            <a:cxnLst/>
            <a:rect l="l" t="t" r="r" b="b"/>
            <a:pathLst>
              <a:path w="13281873" h="12804984">
                <a:moveTo>
                  <a:pt x="0" y="0"/>
                </a:moveTo>
                <a:lnTo>
                  <a:pt x="13281872" y="0"/>
                </a:lnTo>
                <a:lnTo>
                  <a:pt x="13281872" y="12804985"/>
                </a:lnTo>
                <a:lnTo>
                  <a:pt x="0" y="12804985"/>
                </a:lnTo>
                <a:lnTo>
                  <a:pt x="0" y="0"/>
                </a:lnTo>
                <a:close/>
              </a:path>
            </a:pathLst>
          </a:custGeom>
          <a:blipFill>
            <a:blip r:embed="rId2">
              <a:alphaModFix amt="14000"/>
              <a:extLst>
                <a:ext uri="{96DAC541-7B7A-43D3-8B79-37D633B846F1}">
                  <asvg:svgBlip xmlns:asvg="http://schemas.microsoft.com/office/drawing/2016/SVG/main" r:embed="rId3"/>
                </a:ext>
              </a:extLst>
            </a:blip>
            <a:stretch>
              <a:fillRect t="-1862" b="-1862"/>
            </a:stretch>
          </a:blipFill>
        </p:spPr>
      </p:sp>
      <p:grpSp>
        <p:nvGrpSpPr>
          <p:cNvPr id="6" name="Group 6"/>
          <p:cNvGrpSpPr/>
          <p:nvPr/>
        </p:nvGrpSpPr>
        <p:grpSpPr>
          <a:xfrm>
            <a:off x="536352" y="273544"/>
            <a:ext cx="14011085" cy="970871"/>
            <a:chOff x="0" y="0"/>
            <a:chExt cx="18681446" cy="1294494"/>
          </a:xfrm>
        </p:grpSpPr>
        <p:grpSp>
          <p:nvGrpSpPr>
            <p:cNvPr id="7" name="Group 7"/>
            <p:cNvGrpSpPr/>
            <p:nvPr/>
          </p:nvGrpSpPr>
          <p:grpSpPr>
            <a:xfrm>
              <a:off x="0" y="0"/>
              <a:ext cx="17459897" cy="1294494"/>
              <a:chOff x="0" y="0"/>
              <a:chExt cx="3448869" cy="255703"/>
            </a:xfrm>
          </p:grpSpPr>
          <p:sp>
            <p:nvSpPr>
              <p:cNvPr id="8" name="Freeform 8"/>
              <p:cNvSpPr/>
              <p:nvPr/>
            </p:nvSpPr>
            <p:spPr>
              <a:xfrm>
                <a:off x="0" y="0"/>
                <a:ext cx="3448869" cy="255703"/>
              </a:xfrm>
              <a:custGeom>
                <a:avLst/>
                <a:gdLst/>
                <a:ahLst/>
                <a:cxnLst/>
                <a:rect l="l" t="t" r="r" b="b"/>
                <a:pathLst>
                  <a:path w="3448869" h="255703">
                    <a:moveTo>
                      <a:pt x="6503" y="0"/>
                    </a:moveTo>
                    <a:lnTo>
                      <a:pt x="3442365" y="0"/>
                    </a:lnTo>
                    <a:cubicBezTo>
                      <a:pt x="3444090" y="0"/>
                      <a:pt x="3445744" y="685"/>
                      <a:pt x="3446964" y="1905"/>
                    </a:cubicBezTo>
                    <a:cubicBezTo>
                      <a:pt x="3448183" y="3124"/>
                      <a:pt x="3448869" y="4779"/>
                      <a:pt x="3448869" y="6503"/>
                    </a:cubicBezTo>
                    <a:lnTo>
                      <a:pt x="3448869" y="249199"/>
                    </a:lnTo>
                    <a:cubicBezTo>
                      <a:pt x="3448869" y="252791"/>
                      <a:pt x="3445957" y="255703"/>
                      <a:pt x="3442365" y="255703"/>
                    </a:cubicBezTo>
                    <a:lnTo>
                      <a:pt x="6503" y="255703"/>
                    </a:lnTo>
                    <a:cubicBezTo>
                      <a:pt x="2912" y="255703"/>
                      <a:pt x="0" y="252791"/>
                      <a:pt x="0" y="249199"/>
                    </a:cubicBezTo>
                    <a:lnTo>
                      <a:pt x="0" y="6503"/>
                    </a:lnTo>
                    <a:cubicBezTo>
                      <a:pt x="0" y="2912"/>
                      <a:pt x="2912" y="0"/>
                      <a:pt x="6503" y="0"/>
                    </a:cubicBezTo>
                    <a:close/>
                  </a:path>
                </a:pathLst>
              </a:custGeom>
              <a:solidFill>
                <a:srgbClr val="B80000"/>
              </a:solidFill>
            </p:spPr>
          </p:sp>
          <p:sp>
            <p:nvSpPr>
              <p:cNvPr id="9" name="TextBox 9"/>
              <p:cNvSpPr txBox="1"/>
              <p:nvPr/>
            </p:nvSpPr>
            <p:spPr>
              <a:xfrm>
                <a:off x="0" y="-38100"/>
                <a:ext cx="3448869" cy="29380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52897" y="285297"/>
              <a:ext cx="17828549" cy="556683"/>
            </a:xfrm>
            <a:prstGeom prst="rect">
              <a:avLst/>
            </a:prstGeom>
          </p:spPr>
          <p:txBody>
            <a:bodyPr lIns="0" tIns="0" rIns="0" bIns="0" rtlCol="0" anchor="t">
              <a:spAutoFit/>
            </a:bodyPr>
            <a:lstStyle/>
            <a:p>
              <a:pPr algn="l">
                <a:lnSpc>
                  <a:spcPts val="3499"/>
                </a:lnSpc>
              </a:pPr>
              <a:r>
                <a:rPr lang="en-US" sz="2499" b="1">
                  <a:solidFill>
                    <a:srgbClr val="FFFFFF"/>
                  </a:solidFill>
                  <a:latin typeface="DejaVu Serif Bold"/>
                  <a:ea typeface="DejaVu Serif Bold"/>
                  <a:cs typeface="DejaVu Serif Bold"/>
                  <a:sym typeface="DejaVu Serif Bold"/>
                </a:rPr>
                <a:t>5.1.3. Điều kiện xây dựng khối đại đoàn kết toàn dân tộc</a:t>
              </a:r>
            </a:p>
          </p:txBody>
        </p:sp>
      </p:grpSp>
      <p:grpSp>
        <p:nvGrpSpPr>
          <p:cNvPr id="26" name="Group 25">
            <a:extLst>
              <a:ext uri="{FF2B5EF4-FFF2-40B4-BE49-F238E27FC236}">
                <a16:creationId xmlns:a16="http://schemas.microsoft.com/office/drawing/2014/main" id="{0BFD8908-66AB-48A8-BE2D-5132E183BA23}"/>
              </a:ext>
            </a:extLst>
          </p:cNvPr>
          <p:cNvGrpSpPr/>
          <p:nvPr/>
        </p:nvGrpSpPr>
        <p:grpSpPr>
          <a:xfrm>
            <a:off x="7137104" y="2019732"/>
            <a:ext cx="10863470" cy="1647309"/>
            <a:chOff x="7137104" y="2019732"/>
            <a:chExt cx="10863470" cy="1647309"/>
          </a:xfrm>
        </p:grpSpPr>
        <p:grpSp>
          <p:nvGrpSpPr>
            <p:cNvPr id="11" name="Group 11"/>
            <p:cNvGrpSpPr/>
            <p:nvPr/>
          </p:nvGrpSpPr>
          <p:grpSpPr>
            <a:xfrm>
              <a:off x="7137104" y="2019732"/>
              <a:ext cx="10863470" cy="1647309"/>
              <a:chOff x="0" y="0"/>
              <a:chExt cx="2861161" cy="433859"/>
            </a:xfrm>
          </p:grpSpPr>
          <p:sp>
            <p:nvSpPr>
              <p:cNvPr id="12" name="Freeform 12"/>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3" name="TextBox 13"/>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7436256" y="2265315"/>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4"/>
              <a:stretch>
                <a:fillRect/>
              </a:stretch>
            </a:blipFill>
          </p:spPr>
        </p:sp>
        <p:sp>
          <p:nvSpPr>
            <p:cNvPr id="15" name="TextBox 15"/>
            <p:cNvSpPr txBox="1"/>
            <p:nvPr/>
          </p:nvSpPr>
          <p:spPr>
            <a:xfrm>
              <a:off x="9144000" y="2389361"/>
              <a:ext cx="8356965" cy="86042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1.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thừa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truyền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thống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yêu</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nước</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nghĩa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đoàn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kết</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của</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tộc</a:t>
              </a:r>
              <a:endParaRPr lang="en-US" sz="2499" b="1" dirty="0">
                <a:solidFill>
                  <a:srgbClr val="FFFFFF"/>
                </a:solidFill>
                <a:latin typeface="Noto Sans Bold"/>
                <a:ea typeface="Noto Sans Bold"/>
                <a:cs typeface="Noto Sans Bold"/>
                <a:sym typeface="Noto Sans Bold"/>
              </a:endParaRPr>
            </a:p>
          </p:txBody>
        </p:sp>
      </p:grpSp>
      <p:grpSp>
        <p:nvGrpSpPr>
          <p:cNvPr id="27" name="Group 26">
            <a:extLst>
              <a:ext uri="{FF2B5EF4-FFF2-40B4-BE49-F238E27FC236}">
                <a16:creationId xmlns:a16="http://schemas.microsoft.com/office/drawing/2014/main" id="{42DAF908-4950-48B6-95E7-C4706D2B6D50}"/>
              </a:ext>
            </a:extLst>
          </p:cNvPr>
          <p:cNvGrpSpPr/>
          <p:nvPr/>
        </p:nvGrpSpPr>
        <p:grpSpPr>
          <a:xfrm>
            <a:off x="6395830" y="4622382"/>
            <a:ext cx="10863470" cy="1647309"/>
            <a:chOff x="6395830" y="4622382"/>
            <a:chExt cx="10863470" cy="1647309"/>
          </a:xfrm>
        </p:grpSpPr>
        <p:grpSp>
          <p:nvGrpSpPr>
            <p:cNvPr id="16" name="Group 16"/>
            <p:cNvGrpSpPr/>
            <p:nvPr/>
          </p:nvGrpSpPr>
          <p:grpSpPr>
            <a:xfrm>
              <a:off x="6395830" y="4622382"/>
              <a:ext cx="10863470" cy="1647309"/>
              <a:chOff x="0" y="0"/>
              <a:chExt cx="2861161" cy="433859"/>
            </a:xfrm>
          </p:grpSpPr>
          <p:sp>
            <p:nvSpPr>
              <p:cNvPr id="17" name="Freeform 17"/>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18" name="TextBox 18"/>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694982" y="4867965"/>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4"/>
              <a:stretch>
                <a:fillRect/>
              </a:stretch>
            </a:blipFill>
          </p:spPr>
        </p:sp>
        <p:sp>
          <p:nvSpPr>
            <p:cNvPr id="20" name="TextBox 20"/>
            <p:cNvSpPr txBox="1"/>
            <p:nvPr/>
          </p:nvSpPr>
          <p:spPr>
            <a:xfrm>
              <a:off x="8443226" y="5211086"/>
              <a:ext cx="7567215" cy="42227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2.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có</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niểm</a:t>
              </a:r>
              <a:r>
                <a:rPr lang="en-US" sz="2499" b="1" dirty="0">
                  <a:solidFill>
                    <a:srgbClr val="FFFFFF"/>
                  </a:solidFill>
                  <a:latin typeface="Noto Sans Bold"/>
                  <a:ea typeface="Noto Sans Bold"/>
                  <a:cs typeface="Noto Sans Bold"/>
                  <a:sym typeface="Noto Sans Bold"/>
                </a:rPr>
                <a:t> tin </a:t>
              </a:r>
              <a:r>
                <a:rPr lang="en-US" sz="2499" b="1" dirty="0" err="1">
                  <a:solidFill>
                    <a:srgbClr val="FFFFFF"/>
                  </a:solidFill>
                  <a:latin typeface="Noto Sans Bold"/>
                  <a:ea typeface="Noto Sans Bold"/>
                  <a:cs typeface="Noto Sans Bold"/>
                  <a:sym typeface="Noto Sans Bold"/>
                </a:rPr>
                <a:t>vào</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nhân</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dân</a:t>
              </a:r>
              <a:endParaRPr lang="en-US" sz="2499" b="1" dirty="0">
                <a:solidFill>
                  <a:srgbClr val="FFFFFF"/>
                </a:solidFill>
                <a:latin typeface="Noto Sans Bold"/>
                <a:ea typeface="Noto Sans Bold"/>
                <a:cs typeface="Noto Sans Bold"/>
                <a:sym typeface="Noto Sans Bold"/>
              </a:endParaRPr>
            </a:p>
          </p:txBody>
        </p:sp>
      </p:grpSp>
      <p:grpSp>
        <p:nvGrpSpPr>
          <p:cNvPr id="28" name="Group 27">
            <a:extLst>
              <a:ext uri="{FF2B5EF4-FFF2-40B4-BE49-F238E27FC236}">
                <a16:creationId xmlns:a16="http://schemas.microsoft.com/office/drawing/2014/main" id="{3D5BDACB-6715-4AFF-8E80-309C7C534D19}"/>
              </a:ext>
            </a:extLst>
          </p:cNvPr>
          <p:cNvGrpSpPr/>
          <p:nvPr/>
        </p:nvGrpSpPr>
        <p:grpSpPr>
          <a:xfrm>
            <a:off x="5629004" y="7222191"/>
            <a:ext cx="10863470" cy="1647309"/>
            <a:chOff x="5629004" y="7222191"/>
            <a:chExt cx="10863470" cy="1647309"/>
          </a:xfrm>
        </p:grpSpPr>
        <p:grpSp>
          <p:nvGrpSpPr>
            <p:cNvPr id="21" name="Group 21"/>
            <p:cNvGrpSpPr/>
            <p:nvPr/>
          </p:nvGrpSpPr>
          <p:grpSpPr>
            <a:xfrm>
              <a:off x="5629004" y="7222191"/>
              <a:ext cx="10863470" cy="1647309"/>
              <a:chOff x="0" y="0"/>
              <a:chExt cx="2861161" cy="433859"/>
            </a:xfrm>
          </p:grpSpPr>
          <p:sp>
            <p:nvSpPr>
              <p:cNvPr id="22" name="Freeform 22"/>
              <p:cNvSpPr/>
              <p:nvPr/>
            </p:nvSpPr>
            <p:spPr>
              <a:xfrm>
                <a:off x="0" y="0"/>
                <a:ext cx="2861161" cy="433859"/>
              </a:xfrm>
              <a:custGeom>
                <a:avLst/>
                <a:gdLst/>
                <a:ahLst/>
                <a:cxnLst/>
                <a:rect l="l" t="t" r="r" b="b"/>
                <a:pathLst>
                  <a:path w="2861161" h="433859">
                    <a:moveTo>
                      <a:pt x="18529" y="0"/>
                    </a:moveTo>
                    <a:lnTo>
                      <a:pt x="2842632" y="0"/>
                    </a:lnTo>
                    <a:cubicBezTo>
                      <a:pt x="2847546" y="0"/>
                      <a:pt x="2852259" y="1952"/>
                      <a:pt x="2855734" y="5427"/>
                    </a:cubicBezTo>
                    <a:cubicBezTo>
                      <a:pt x="2859208" y="8902"/>
                      <a:pt x="2861161" y="13615"/>
                      <a:pt x="2861161" y="18529"/>
                    </a:cubicBezTo>
                    <a:lnTo>
                      <a:pt x="2861161" y="415330"/>
                    </a:lnTo>
                    <a:cubicBezTo>
                      <a:pt x="2861161" y="425564"/>
                      <a:pt x="2852865" y="433859"/>
                      <a:pt x="2842632" y="433859"/>
                    </a:cubicBezTo>
                    <a:lnTo>
                      <a:pt x="18529" y="433859"/>
                    </a:lnTo>
                    <a:cubicBezTo>
                      <a:pt x="8296" y="433859"/>
                      <a:pt x="0" y="425564"/>
                      <a:pt x="0" y="415330"/>
                    </a:cubicBezTo>
                    <a:lnTo>
                      <a:pt x="0" y="18529"/>
                    </a:lnTo>
                    <a:cubicBezTo>
                      <a:pt x="0" y="8296"/>
                      <a:pt x="8296" y="0"/>
                      <a:pt x="18529" y="0"/>
                    </a:cubicBezTo>
                    <a:close/>
                  </a:path>
                </a:pathLst>
              </a:custGeom>
              <a:gradFill rotWithShape="1">
                <a:gsLst>
                  <a:gs pos="0">
                    <a:srgbClr val="B80000">
                      <a:alpha val="100000"/>
                    </a:srgbClr>
                  </a:gs>
                  <a:gs pos="100000">
                    <a:srgbClr val="864141">
                      <a:alpha val="100000"/>
                    </a:srgbClr>
                  </a:gs>
                </a:gsLst>
                <a:path path="circle">
                  <a:fillToRect l="50000" t="50000" r="50000" b="50000"/>
                </a:path>
              </a:gradFill>
            </p:spPr>
          </p:sp>
          <p:sp>
            <p:nvSpPr>
              <p:cNvPr id="23" name="TextBox 23"/>
              <p:cNvSpPr txBox="1"/>
              <p:nvPr/>
            </p:nvSpPr>
            <p:spPr>
              <a:xfrm>
                <a:off x="0" y="-38100"/>
                <a:ext cx="2861161" cy="471959"/>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a:off x="5928156" y="7467774"/>
              <a:ext cx="1213798" cy="1156143"/>
            </a:xfrm>
            <a:custGeom>
              <a:avLst/>
              <a:gdLst/>
              <a:ahLst/>
              <a:cxnLst/>
              <a:rect l="l" t="t" r="r" b="b"/>
              <a:pathLst>
                <a:path w="1213798" h="1156143">
                  <a:moveTo>
                    <a:pt x="0" y="0"/>
                  </a:moveTo>
                  <a:lnTo>
                    <a:pt x="1213798" y="0"/>
                  </a:lnTo>
                  <a:lnTo>
                    <a:pt x="1213798" y="1156143"/>
                  </a:lnTo>
                  <a:lnTo>
                    <a:pt x="0" y="1156143"/>
                  </a:lnTo>
                  <a:lnTo>
                    <a:pt x="0" y="0"/>
                  </a:lnTo>
                  <a:close/>
                </a:path>
              </a:pathLst>
            </a:custGeom>
            <a:blipFill>
              <a:blip r:embed="rId4"/>
              <a:stretch>
                <a:fillRect/>
              </a:stretch>
            </a:blipFill>
          </p:spPr>
        </p:sp>
        <p:sp>
          <p:nvSpPr>
            <p:cNvPr id="25" name="TextBox 25"/>
            <p:cNvSpPr txBox="1"/>
            <p:nvPr/>
          </p:nvSpPr>
          <p:spPr>
            <a:xfrm>
              <a:off x="7541895" y="7810896"/>
              <a:ext cx="8293541" cy="422275"/>
            </a:xfrm>
            <a:prstGeom prst="rect">
              <a:avLst/>
            </a:prstGeom>
          </p:spPr>
          <p:txBody>
            <a:bodyPr lIns="0" tIns="0" rIns="0" bIns="0" rtlCol="0" anchor="t">
              <a:spAutoFit/>
            </a:bodyPr>
            <a:lstStyle/>
            <a:p>
              <a:pPr algn="l">
                <a:lnSpc>
                  <a:spcPts val="3499"/>
                </a:lnSpc>
              </a:pPr>
              <a:r>
                <a:rPr lang="en-US" sz="2499" b="1" dirty="0">
                  <a:solidFill>
                    <a:srgbClr val="FFFFFF"/>
                  </a:solidFill>
                  <a:latin typeface="Noto Sans Bold"/>
                  <a:ea typeface="Noto Sans Bold"/>
                  <a:cs typeface="Noto Sans Bold"/>
                  <a:sym typeface="Noto Sans Bold"/>
                </a:rPr>
                <a:t>3. </a:t>
              </a:r>
              <a:r>
                <a:rPr lang="en-US" sz="2499" b="1" dirty="0" err="1">
                  <a:solidFill>
                    <a:srgbClr val="FFFFFF"/>
                  </a:solidFill>
                  <a:latin typeface="Noto Sans Bold"/>
                  <a:ea typeface="Noto Sans Bold"/>
                  <a:cs typeface="Noto Sans Bold"/>
                  <a:sym typeface="Noto Sans Bold"/>
                </a:rPr>
                <a:t>Phải</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có</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lòng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khoan</a:t>
              </a:r>
              <a:r>
                <a:rPr lang="en-US" sz="2499" b="1" dirty="0">
                  <a:solidFill>
                    <a:srgbClr val="FFFFFF"/>
                  </a:solidFill>
                  <a:latin typeface="Noto Sans Bold"/>
                  <a:ea typeface="Noto Sans Bold"/>
                  <a:cs typeface="Noto Sans Bold"/>
                  <a:sym typeface="Noto Sans Bold"/>
                </a:rPr>
                <a:t> dung, </a:t>
              </a:r>
              <a:r>
                <a:rPr lang="en-US" sz="2499" b="1" dirty="0" err="1">
                  <a:solidFill>
                    <a:srgbClr val="FFFFFF"/>
                  </a:solidFill>
                  <a:latin typeface="Noto Sans Bold"/>
                  <a:ea typeface="Noto Sans Bold"/>
                  <a:cs typeface="Noto Sans Bold"/>
                  <a:sym typeface="Noto Sans Bold"/>
                </a:rPr>
                <a:t>độ</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lượng</a:t>
              </a:r>
              <a:r>
                <a:rPr lang="en-US" sz="2499" b="1" dirty="0">
                  <a:solidFill>
                    <a:srgbClr val="FFFFFF"/>
                  </a:solidFill>
                  <a:latin typeface="Noto Sans Bold"/>
                  <a:ea typeface="Noto Sans Bold"/>
                  <a:cs typeface="Noto Sans Bold"/>
                  <a:sym typeface="Noto Sans Bold"/>
                </a:rPr>
                <a:t> </a:t>
              </a:r>
              <a:r>
                <a:rPr lang="en-US" sz="2499" b="1" dirty="0" err="1">
                  <a:solidFill>
                    <a:srgbClr val="FFFFFF"/>
                  </a:solidFill>
                  <a:latin typeface="Noto Sans Bold"/>
                  <a:ea typeface="Noto Sans Bold"/>
                  <a:cs typeface="Noto Sans Bold"/>
                  <a:sym typeface="Noto Sans Bold"/>
                </a:rPr>
                <a:t>với</a:t>
              </a:r>
              <a:r>
                <a:rPr lang="en-US" sz="2499" b="1" dirty="0">
                  <a:solidFill>
                    <a:srgbClr val="FFFFFF"/>
                  </a:solidFill>
                  <a:latin typeface="Noto Sans Bold"/>
                  <a:ea typeface="Noto Sans Bold"/>
                  <a:cs typeface="Noto Sans Bold"/>
                  <a:sym typeface="Noto Sans Bold"/>
                </a:rPr>
                <a:t> con </a:t>
              </a:r>
              <a:r>
                <a:rPr lang="en-US" sz="2499" b="1" dirty="0" err="1">
                  <a:solidFill>
                    <a:srgbClr val="FFFFFF"/>
                  </a:solidFill>
                  <a:latin typeface="Noto Sans Bold"/>
                  <a:ea typeface="Noto Sans Bold"/>
                  <a:cs typeface="Noto Sans Bold"/>
                  <a:sym typeface="Noto Sans Bold"/>
                </a:rPr>
                <a:t>người</a:t>
              </a:r>
              <a:endParaRPr lang="en-US" sz="2499" b="1" dirty="0">
                <a:solidFill>
                  <a:srgbClr val="FFFFFF"/>
                </a:solidFill>
                <a:latin typeface="Noto Sans Bold"/>
                <a:ea typeface="Noto Sans Bold"/>
                <a:cs typeface="Noto Sans Bold"/>
                <a:sym typeface="Noto Sans Bold"/>
              </a:endParaRPr>
            </a:p>
          </p:txBody>
        </p:sp>
      </p:grpSp>
      <p:grpSp>
        <p:nvGrpSpPr>
          <p:cNvPr id="53" name="Group 8">
            <a:extLst>
              <a:ext uri="{FF2B5EF4-FFF2-40B4-BE49-F238E27FC236}">
                <a16:creationId xmlns:a16="http://schemas.microsoft.com/office/drawing/2014/main" id="{8136022E-0BE4-4C70-B999-E45C62DFFD83}"/>
              </a:ext>
            </a:extLst>
          </p:cNvPr>
          <p:cNvGrpSpPr/>
          <p:nvPr/>
        </p:nvGrpSpPr>
        <p:grpSpPr>
          <a:xfrm>
            <a:off x="-12119509" y="1914055"/>
            <a:ext cx="10957145" cy="970871"/>
            <a:chOff x="0" y="0"/>
            <a:chExt cx="14609527" cy="1294494"/>
          </a:xfrm>
        </p:grpSpPr>
        <p:grpSp>
          <p:nvGrpSpPr>
            <p:cNvPr id="54" name="Group 9">
              <a:extLst>
                <a:ext uri="{FF2B5EF4-FFF2-40B4-BE49-F238E27FC236}">
                  <a16:creationId xmlns:a16="http://schemas.microsoft.com/office/drawing/2014/main" id="{17D39E0A-51CD-4432-A64A-08017AC23C43}"/>
                </a:ext>
              </a:extLst>
            </p:cNvPr>
            <p:cNvGrpSpPr/>
            <p:nvPr/>
          </p:nvGrpSpPr>
          <p:grpSpPr>
            <a:xfrm>
              <a:off x="0" y="0"/>
              <a:ext cx="14609527" cy="1294494"/>
              <a:chOff x="0" y="0"/>
              <a:chExt cx="2885832" cy="255703"/>
            </a:xfrm>
          </p:grpSpPr>
          <p:sp>
            <p:nvSpPr>
              <p:cNvPr id="56" name="Freeform 10">
                <a:extLst>
                  <a:ext uri="{FF2B5EF4-FFF2-40B4-BE49-F238E27FC236}">
                    <a16:creationId xmlns:a16="http://schemas.microsoft.com/office/drawing/2014/main" id="{0EB87E4C-957F-4CEA-8EDF-F50213EED296}"/>
                  </a:ext>
                </a:extLst>
              </p:cNvPr>
              <p:cNvSpPr/>
              <p:nvPr/>
            </p:nvSpPr>
            <p:spPr>
              <a:xfrm>
                <a:off x="0" y="0"/>
                <a:ext cx="2885832" cy="255703"/>
              </a:xfrm>
              <a:custGeom>
                <a:avLst/>
                <a:gdLst/>
                <a:ahLst/>
                <a:cxnLst/>
                <a:rect l="l" t="t" r="r" b="b"/>
                <a:pathLst>
                  <a:path w="2885832" h="255703">
                    <a:moveTo>
                      <a:pt x="7772" y="0"/>
                    </a:moveTo>
                    <a:lnTo>
                      <a:pt x="2878060" y="0"/>
                    </a:lnTo>
                    <a:cubicBezTo>
                      <a:pt x="2880121" y="0"/>
                      <a:pt x="2882098" y="819"/>
                      <a:pt x="2883556" y="2276"/>
                    </a:cubicBezTo>
                    <a:cubicBezTo>
                      <a:pt x="2885014" y="3734"/>
                      <a:pt x="2885832" y="5711"/>
                      <a:pt x="2885832" y="7772"/>
                    </a:cubicBezTo>
                    <a:lnTo>
                      <a:pt x="2885832" y="247930"/>
                    </a:lnTo>
                    <a:cubicBezTo>
                      <a:pt x="2885832" y="249992"/>
                      <a:pt x="2885014" y="251969"/>
                      <a:pt x="2883556" y="253426"/>
                    </a:cubicBezTo>
                    <a:cubicBezTo>
                      <a:pt x="2882098" y="254884"/>
                      <a:pt x="2880121" y="255703"/>
                      <a:pt x="2878060" y="255703"/>
                    </a:cubicBezTo>
                    <a:lnTo>
                      <a:pt x="7772" y="255703"/>
                    </a:lnTo>
                    <a:cubicBezTo>
                      <a:pt x="5711" y="255703"/>
                      <a:pt x="3734" y="254884"/>
                      <a:pt x="2276" y="253426"/>
                    </a:cubicBezTo>
                    <a:cubicBezTo>
                      <a:pt x="819" y="251969"/>
                      <a:pt x="0" y="249992"/>
                      <a:pt x="0" y="247930"/>
                    </a:cubicBezTo>
                    <a:lnTo>
                      <a:pt x="0" y="7772"/>
                    </a:lnTo>
                    <a:cubicBezTo>
                      <a:pt x="0" y="5711"/>
                      <a:pt x="819" y="3734"/>
                      <a:pt x="2276" y="2276"/>
                    </a:cubicBezTo>
                    <a:cubicBezTo>
                      <a:pt x="3734" y="819"/>
                      <a:pt x="5711" y="0"/>
                      <a:pt x="7772" y="0"/>
                    </a:cubicBezTo>
                    <a:close/>
                  </a:path>
                </a:pathLst>
              </a:custGeom>
              <a:solidFill>
                <a:srgbClr val="000000">
                  <a:alpha val="0"/>
                </a:srgbClr>
              </a:solidFill>
              <a:ln w="9525" cap="sq">
                <a:solidFill>
                  <a:srgbClr val="B80000"/>
                </a:solidFill>
                <a:prstDash val="solid"/>
                <a:miter/>
              </a:ln>
            </p:spPr>
          </p:sp>
          <p:sp>
            <p:nvSpPr>
              <p:cNvPr id="57" name="TextBox 11">
                <a:extLst>
                  <a:ext uri="{FF2B5EF4-FFF2-40B4-BE49-F238E27FC236}">
                    <a16:creationId xmlns:a16="http://schemas.microsoft.com/office/drawing/2014/main" id="{B4098217-6795-4E5A-9B42-C607AD0C5BF0}"/>
                  </a:ext>
                </a:extLst>
              </p:cNvPr>
              <p:cNvSpPr txBox="1"/>
              <p:nvPr/>
            </p:nvSpPr>
            <p:spPr>
              <a:xfrm>
                <a:off x="0" y="-38100"/>
                <a:ext cx="2885832" cy="293803"/>
              </a:xfrm>
              <a:prstGeom prst="rect">
                <a:avLst/>
              </a:prstGeom>
            </p:spPr>
            <p:txBody>
              <a:bodyPr lIns="50800" tIns="50800" rIns="50800" bIns="50800" rtlCol="0" anchor="ctr"/>
              <a:lstStyle/>
              <a:p>
                <a:pPr algn="ctr">
                  <a:lnSpc>
                    <a:spcPts val="2659"/>
                  </a:lnSpc>
                </a:pPr>
                <a:endParaRPr/>
              </a:p>
            </p:txBody>
          </p:sp>
        </p:grpSp>
        <p:sp>
          <p:nvSpPr>
            <p:cNvPr id="55" name="TextBox 12">
              <a:extLst>
                <a:ext uri="{FF2B5EF4-FFF2-40B4-BE49-F238E27FC236}">
                  <a16:creationId xmlns:a16="http://schemas.microsoft.com/office/drawing/2014/main" id="{7BCBBA96-00E6-4707-B9E4-7165770CDC33}"/>
                </a:ext>
              </a:extLst>
            </p:cNvPr>
            <p:cNvSpPr txBox="1"/>
            <p:nvPr/>
          </p:nvSpPr>
          <p:spPr>
            <a:xfrm>
              <a:off x="368521" y="340330"/>
              <a:ext cx="13872485" cy="556683"/>
            </a:xfrm>
            <a:prstGeom prst="rect">
              <a:avLst/>
            </a:prstGeom>
          </p:spPr>
          <p:txBody>
            <a:bodyPr lIns="0" tIns="0" rIns="0" bIns="0" rtlCol="0" anchor="t">
              <a:spAutoFit/>
            </a:bodyPr>
            <a:lstStyle/>
            <a:p>
              <a:pPr algn="just">
                <a:lnSpc>
                  <a:spcPts val="3499"/>
                </a:lnSpc>
              </a:pPr>
              <a:r>
                <a:rPr lang="en-US" sz="2499" b="1" i="1">
                  <a:solidFill>
                    <a:srgbClr val="B80000"/>
                  </a:solidFill>
                  <a:latin typeface="DejaVu Serif Bold Italics"/>
                  <a:ea typeface="DejaVu Serif Bold Italics"/>
                  <a:cs typeface="DejaVu Serif Bold Italics"/>
                  <a:sym typeface="DejaVu Serif Bold Italics"/>
                </a:rPr>
                <a:t>a. Mặt trận dân tộc thống nhất</a:t>
              </a:r>
            </a:p>
          </p:txBody>
        </p:sp>
      </p:grpSp>
      <p:sp>
        <p:nvSpPr>
          <p:cNvPr id="58" name="AutoShape 13">
            <a:extLst>
              <a:ext uri="{FF2B5EF4-FFF2-40B4-BE49-F238E27FC236}">
                <a16:creationId xmlns:a16="http://schemas.microsoft.com/office/drawing/2014/main" id="{84A97F33-CE08-436C-8AB0-CB0B7886AFF6}"/>
              </a:ext>
            </a:extLst>
          </p:cNvPr>
          <p:cNvSpPr/>
          <p:nvPr/>
        </p:nvSpPr>
        <p:spPr>
          <a:xfrm>
            <a:off x="-19050000" y="7402074"/>
            <a:ext cx="16476774" cy="0"/>
          </a:xfrm>
          <a:prstGeom prst="line">
            <a:avLst/>
          </a:prstGeom>
          <a:ln w="66675" cap="flat">
            <a:solidFill>
              <a:srgbClr val="C82127"/>
            </a:solidFill>
            <a:prstDash val="solid"/>
            <a:headEnd type="none" w="sm" len="sm"/>
            <a:tailEnd type="triangle" w="lg" len="med"/>
          </a:ln>
        </p:spPr>
      </p:sp>
      <p:grpSp>
        <p:nvGrpSpPr>
          <p:cNvPr id="59" name="Group 58">
            <a:extLst>
              <a:ext uri="{FF2B5EF4-FFF2-40B4-BE49-F238E27FC236}">
                <a16:creationId xmlns:a16="http://schemas.microsoft.com/office/drawing/2014/main" id="{4E1F5795-FAC7-4640-BEF4-A781EAC6B1AC}"/>
              </a:ext>
            </a:extLst>
          </p:cNvPr>
          <p:cNvGrpSpPr/>
          <p:nvPr/>
        </p:nvGrpSpPr>
        <p:grpSpPr>
          <a:xfrm>
            <a:off x="-8885018" y="-1956691"/>
            <a:ext cx="16722948" cy="1115532"/>
            <a:chOff x="782526" y="128883"/>
            <a:chExt cx="16722948" cy="1115532"/>
          </a:xfrm>
        </p:grpSpPr>
        <p:grpSp>
          <p:nvGrpSpPr>
            <p:cNvPr id="60" name="Group 5">
              <a:extLst>
                <a:ext uri="{FF2B5EF4-FFF2-40B4-BE49-F238E27FC236}">
                  <a16:creationId xmlns:a16="http://schemas.microsoft.com/office/drawing/2014/main" id="{031209BB-DD40-4637-8448-F06FDFF6D3F0}"/>
                </a:ext>
              </a:extLst>
            </p:cNvPr>
            <p:cNvGrpSpPr/>
            <p:nvPr/>
          </p:nvGrpSpPr>
          <p:grpSpPr>
            <a:xfrm>
              <a:off x="782526" y="128883"/>
              <a:ext cx="16722948" cy="1115532"/>
              <a:chOff x="0" y="-38100"/>
              <a:chExt cx="4404398" cy="293803"/>
            </a:xfrm>
          </p:grpSpPr>
          <p:sp>
            <p:nvSpPr>
              <p:cNvPr id="62" name="Freeform 6">
                <a:extLst>
                  <a:ext uri="{FF2B5EF4-FFF2-40B4-BE49-F238E27FC236}">
                    <a16:creationId xmlns:a16="http://schemas.microsoft.com/office/drawing/2014/main" id="{16C13D6E-6760-4B3C-9CFF-870C4024CC7F}"/>
                  </a:ext>
                </a:extLst>
              </p:cNvPr>
              <p:cNvSpPr/>
              <p:nvPr/>
            </p:nvSpPr>
            <p:spPr>
              <a:xfrm>
                <a:off x="0" y="0"/>
                <a:ext cx="4404398" cy="255703"/>
              </a:xfrm>
              <a:custGeom>
                <a:avLst/>
                <a:gdLst/>
                <a:ahLst/>
                <a:cxnLst/>
                <a:rect l="l" t="t" r="r" b="b"/>
                <a:pathLst>
                  <a:path w="4404398" h="255703">
                    <a:moveTo>
                      <a:pt x="5092" y="0"/>
                    </a:moveTo>
                    <a:lnTo>
                      <a:pt x="4399306" y="0"/>
                    </a:lnTo>
                    <a:cubicBezTo>
                      <a:pt x="4400656" y="0"/>
                      <a:pt x="4401951" y="537"/>
                      <a:pt x="4402906" y="1492"/>
                    </a:cubicBezTo>
                    <a:cubicBezTo>
                      <a:pt x="4403861" y="2447"/>
                      <a:pt x="4404398" y="3742"/>
                      <a:pt x="4404398" y="5092"/>
                    </a:cubicBezTo>
                    <a:lnTo>
                      <a:pt x="4404398" y="250610"/>
                    </a:lnTo>
                    <a:cubicBezTo>
                      <a:pt x="4404398" y="253423"/>
                      <a:pt x="4402118" y="255703"/>
                      <a:pt x="4399306" y="255703"/>
                    </a:cubicBezTo>
                    <a:lnTo>
                      <a:pt x="5092" y="255703"/>
                    </a:lnTo>
                    <a:cubicBezTo>
                      <a:pt x="2280" y="255703"/>
                      <a:pt x="0" y="253423"/>
                      <a:pt x="0" y="250610"/>
                    </a:cubicBezTo>
                    <a:lnTo>
                      <a:pt x="0" y="5092"/>
                    </a:lnTo>
                    <a:cubicBezTo>
                      <a:pt x="0" y="2280"/>
                      <a:pt x="2280" y="0"/>
                      <a:pt x="5092" y="0"/>
                    </a:cubicBezTo>
                    <a:close/>
                  </a:path>
                </a:pathLst>
              </a:custGeom>
              <a:solidFill>
                <a:srgbClr val="B80000"/>
              </a:solidFill>
            </p:spPr>
          </p:sp>
          <p:sp>
            <p:nvSpPr>
              <p:cNvPr id="63" name="TextBox 7">
                <a:extLst>
                  <a:ext uri="{FF2B5EF4-FFF2-40B4-BE49-F238E27FC236}">
                    <a16:creationId xmlns:a16="http://schemas.microsoft.com/office/drawing/2014/main" id="{A14D0AAD-3AD0-4799-B2B5-CD51ACB5A3EF}"/>
                  </a:ext>
                </a:extLst>
              </p:cNvPr>
              <p:cNvSpPr txBox="1"/>
              <p:nvPr/>
            </p:nvSpPr>
            <p:spPr>
              <a:xfrm>
                <a:off x="0" y="-38100"/>
                <a:ext cx="4404398" cy="293803"/>
              </a:xfrm>
              <a:prstGeom prst="rect">
                <a:avLst/>
              </a:prstGeom>
            </p:spPr>
            <p:txBody>
              <a:bodyPr lIns="50800" tIns="50800" rIns="50800" bIns="50800" rtlCol="0" anchor="ctr"/>
              <a:lstStyle/>
              <a:p>
                <a:pPr algn="ctr">
                  <a:lnSpc>
                    <a:spcPts val="2659"/>
                  </a:lnSpc>
                </a:pPr>
                <a:endParaRPr/>
              </a:p>
            </p:txBody>
          </p:sp>
        </p:grpSp>
        <p:sp>
          <p:nvSpPr>
            <p:cNvPr id="61" name="TextBox 77">
              <a:extLst>
                <a:ext uri="{FF2B5EF4-FFF2-40B4-BE49-F238E27FC236}">
                  <a16:creationId xmlns:a16="http://schemas.microsoft.com/office/drawing/2014/main" id="{C784AE60-EAF5-4158-81A9-ECFC566E0D20}"/>
                </a:ext>
              </a:extLst>
            </p:cNvPr>
            <p:cNvSpPr txBox="1"/>
            <p:nvPr/>
          </p:nvSpPr>
          <p:spPr>
            <a:xfrm>
              <a:off x="1060009" y="514504"/>
              <a:ext cx="16182215" cy="431800"/>
            </a:xfrm>
            <a:prstGeom prst="rect">
              <a:avLst/>
            </a:prstGeom>
          </p:spPr>
          <p:txBody>
            <a:bodyPr lIns="0" tIns="0" rIns="0" bIns="0" rtlCol="0" anchor="t">
              <a:spAutoFit/>
            </a:bodyPr>
            <a:lstStyle/>
            <a:p>
              <a:pPr algn="l">
                <a:lnSpc>
                  <a:spcPts val="3499"/>
                </a:lnSpc>
              </a:pPr>
              <a:r>
                <a:rPr lang="en-US" sz="2499" b="1" dirty="0">
                  <a:solidFill>
                    <a:srgbClr val="FFFFFF"/>
                  </a:solidFill>
                  <a:latin typeface="DejaVu Serif Bold"/>
                  <a:ea typeface="DejaVu Serif Bold"/>
                  <a:cs typeface="DejaVu Serif Bold"/>
                  <a:sym typeface="DejaVu Serif Bold"/>
                </a:rPr>
                <a:t>5.1.4. </a:t>
              </a:r>
              <a:r>
                <a:rPr lang="en-US" sz="2499" b="1" dirty="0" err="1">
                  <a:solidFill>
                    <a:srgbClr val="FFFFFF"/>
                  </a:solidFill>
                  <a:latin typeface="DejaVu Serif Bold"/>
                  <a:ea typeface="DejaVu Serif Bold"/>
                  <a:cs typeface="DejaVu Serif Bold"/>
                  <a:sym typeface="DejaVu Serif Bold"/>
                </a:rPr>
                <a:t>Hình</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tổ</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chức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của</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khối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đại</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đoàn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kết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toàn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r>
                <a:rPr lang="en-US" sz="2499" b="1" dirty="0">
                  <a:solidFill>
                    <a:srgbClr val="FFFFFF"/>
                  </a:solidFill>
                  <a:latin typeface="DejaVu Serif Bold"/>
                  <a:ea typeface="DejaVu Serif Bold"/>
                  <a:cs typeface="DejaVu Serif Bold"/>
                  <a:sym typeface="DejaVu Serif Bold"/>
                </a:rPr>
                <a:t> - </a:t>
              </a:r>
              <a:r>
                <a:rPr lang="en-US" sz="2499" b="1" dirty="0" err="1">
                  <a:solidFill>
                    <a:srgbClr val="FFFFFF"/>
                  </a:solidFill>
                  <a:latin typeface="DejaVu Serif Bold"/>
                  <a:ea typeface="DejaVu Serif Bold"/>
                  <a:cs typeface="DejaVu Serif Bold"/>
                  <a:sym typeface="DejaVu Serif Bold"/>
                </a:rPr>
                <a:t>Mặt</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trận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dân</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tộc</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thống</a:t>
              </a:r>
              <a:r>
                <a:rPr lang="en-US" sz="2499" b="1" dirty="0">
                  <a:solidFill>
                    <a:srgbClr val="FFFFFF"/>
                  </a:solidFill>
                  <a:latin typeface="DejaVu Serif Bold"/>
                  <a:ea typeface="DejaVu Serif Bold"/>
                  <a:cs typeface="DejaVu Serif Bold"/>
                  <a:sym typeface="DejaVu Serif Bold"/>
                </a:rPr>
                <a:t> </a:t>
              </a:r>
              <a:r>
                <a:rPr lang="en-US" sz="2499" b="1" dirty="0" err="1">
                  <a:solidFill>
                    <a:srgbClr val="FFFFFF"/>
                  </a:solidFill>
                  <a:latin typeface="DejaVu Serif Bold"/>
                  <a:ea typeface="DejaVu Serif Bold"/>
                  <a:cs typeface="DejaVu Serif Bold"/>
                  <a:sym typeface="DejaVu Serif Bold"/>
                </a:rPr>
                <a:t>nhất</a:t>
              </a:r>
              <a:endParaRPr lang="en-US" sz="2499" b="1" dirty="0">
                <a:solidFill>
                  <a:srgbClr val="FFFFFF"/>
                </a:solidFill>
                <a:latin typeface="DejaVu Serif Bold"/>
                <a:ea typeface="DejaVu Serif Bold"/>
                <a:cs typeface="DejaVu Serif Bold"/>
                <a:sym typeface="DejaVu Serif Bold"/>
              </a:endParaRPr>
            </a:p>
          </p:txBody>
        </p:sp>
      </p:grpSp>
      <p:sp>
        <p:nvSpPr>
          <p:cNvPr id="64" name="TextBox 78">
            <a:extLst>
              <a:ext uri="{FF2B5EF4-FFF2-40B4-BE49-F238E27FC236}">
                <a16:creationId xmlns:a16="http://schemas.microsoft.com/office/drawing/2014/main" id="{1274B21D-D437-409B-82A7-153AE6B25F6D}"/>
              </a:ext>
            </a:extLst>
          </p:cNvPr>
          <p:cNvSpPr txBox="1"/>
          <p:nvPr/>
        </p:nvSpPr>
        <p:spPr>
          <a:xfrm>
            <a:off x="-11843118" y="4760236"/>
            <a:ext cx="7330773" cy="174625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kết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toàn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dân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tộc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chỉ</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trở</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thành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lực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lượng</a:t>
            </a:r>
            <a:r>
              <a:rPr lang="en-US" sz="2499" dirty="0">
                <a:solidFill>
                  <a:srgbClr val="000000"/>
                </a:solidFill>
                <a:latin typeface="DejaVu Serif"/>
                <a:ea typeface="DejaVu Serif"/>
                <a:cs typeface="DejaVu Serif"/>
                <a:sym typeface="DejaVu Serif"/>
              </a:rPr>
              <a:t> to </a:t>
            </a:r>
            <a:r>
              <a:rPr lang="en-US" sz="2499" dirty="0" err="1">
                <a:solidFill>
                  <a:srgbClr val="000000"/>
                </a:solidFill>
                <a:latin typeface="DejaVu Serif"/>
                <a:ea typeface="DejaVu Serif"/>
                <a:cs typeface="DejaVu Serif"/>
                <a:sym typeface="DejaVu Serif"/>
              </a:rPr>
              <a:t>lớn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sức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mạnh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được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tập</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hợp</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tổ</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chức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lại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thành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một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khối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vững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chắc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là</a:t>
            </a:r>
            <a:r>
              <a:rPr lang="en-US" sz="2499" dirty="0">
                <a:solidFill>
                  <a:srgbClr val="000000"/>
                </a:solidFill>
                <a:latin typeface="DejaVu Serif"/>
                <a:ea typeface="DejaVu Serif"/>
                <a:cs typeface="DejaVu Serif"/>
                <a:sym typeface="DejaVu Serif"/>
              </a:rPr>
              <a:t> </a:t>
            </a:r>
            <a:r>
              <a:rPr lang="en-US" sz="2499" b="1" dirty="0" err="1">
                <a:solidFill>
                  <a:srgbClr val="C82127"/>
                </a:solidFill>
                <a:latin typeface="DejaVu Serif Bold"/>
                <a:ea typeface="DejaVu Serif Bold"/>
                <a:cs typeface="DejaVu Serif Bold"/>
                <a:sym typeface="DejaVu Serif Bold"/>
              </a:rPr>
              <a:t>mặt</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trận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dân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tộc</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thống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nhất</a:t>
            </a:r>
            <a:r>
              <a:rPr lang="en-US" sz="2499" b="1" dirty="0">
                <a:solidFill>
                  <a:srgbClr val="C82127"/>
                </a:solidFill>
                <a:latin typeface="DejaVu Serif Bold"/>
                <a:ea typeface="DejaVu Serif Bold"/>
                <a:cs typeface="DejaVu Serif Bold"/>
                <a:sym typeface="DejaVu Serif Bold"/>
              </a:rPr>
              <a:t>.</a:t>
            </a:r>
          </a:p>
        </p:txBody>
      </p:sp>
      <p:sp>
        <p:nvSpPr>
          <p:cNvPr id="65" name="TextBox 79">
            <a:extLst>
              <a:ext uri="{FF2B5EF4-FFF2-40B4-BE49-F238E27FC236}">
                <a16:creationId xmlns:a16="http://schemas.microsoft.com/office/drawing/2014/main" id="{11215A93-B5CA-4185-B07C-2857B5A396E6}"/>
              </a:ext>
            </a:extLst>
          </p:cNvPr>
          <p:cNvSpPr txBox="1"/>
          <p:nvPr/>
        </p:nvSpPr>
        <p:spPr>
          <a:xfrm>
            <a:off x="19989743" y="2793916"/>
            <a:ext cx="7330773" cy="1746250"/>
          </a:xfrm>
          <a:prstGeom prst="rect">
            <a:avLst/>
          </a:prstGeom>
        </p:spPr>
        <p:txBody>
          <a:bodyPr lIns="0" tIns="0" rIns="0" bIns="0" rtlCol="0" anchor="t">
            <a:spAutoFit/>
          </a:bodyPr>
          <a:lstStyle/>
          <a:p>
            <a:pPr algn="just">
              <a:lnSpc>
                <a:spcPts val="3499"/>
              </a:lnSpc>
            </a:pPr>
            <a:r>
              <a:rPr lang="en-US" sz="2499" dirty="0" err="1">
                <a:solidFill>
                  <a:srgbClr val="000000"/>
                </a:solidFill>
                <a:latin typeface="DejaVu Serif"/>
                <a:ea typeface="DejaVu Serif"/>
                <a:cs typeface="DejaVu Serif"/>
                <a:sym typeface="DejaVu Serif"/>
              </a:rPr>
              <a:t>Tùy</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theo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từng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thời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và</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căn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cứ</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vào</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nhiệm</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vụ</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của</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từng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chặng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đường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cách</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mạng</a:t>
            </a:r>
            <a:r>
              <a:rPr lang="en-US" sz="2499" dirty="0">
                <a:solidFill>
                  <a:srgbClr val="000000"/>
                </a:solidFill>
                <a:latin typeface="DejaVu Serif"/>
                <a:ea typeface="DejaVu Serif"/>
                <a:cs typeface="DejaVu Serif"/>
                <a:sym typeface="DejaVu Serif"/>
              </a:rPr>
              <a:t>, </a:t>
            </a:r>
            <a:r>
              <a:rPr lang="en-US" sz="2499" b="1" dirty="0" err="1">
                <a:solidFill>
                  <a:srgbClr val="C82127"/>
                </a:solidFill>
                <a:latin typeface="DejaVu Serif Bold"/>
                <a:ea typeface="DejaVu Serif Bold"/>
                <a:cs typeface="DejaVu Serif Bold"/>
                <a:sym typeface="DejaVu Serif Bold"/>
              </a:rPr>
              <a:t>mặt</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trận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dân</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tộc</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thống</a:t>
            </a:r>
            <a:r>
              <a:rPr lang="en-US" sz="2499" b="1" dirty="0">
                <a:solidFill>
                  <a:srgbClr val="C82127"/>
                </a:solidFill>
                <a:latin typeface="DejaVu Serif Bold"/>
                <a:ea typeface="DejaVu Serif Bold"/>
                <a:cs typeface="DejaVu Serif Bold"/>
                <a:sym typeface="DejaVu Serif Bold"/>
              </a:rPr>
              <a:t> </a:t>
            </a:r>
            <a:r>
              <a:rPr lang="en-US" sz="2499" b="1" dirty="0" err="1">
                <a:solidFill>
                  <a:srgbClr val="C82127"/>
                </a:solidFill>
                <a:latin typeface="DejaVu Serif Bold"/>
                <a:ea typeface="DejaVu Serif Bold"/>
                <a:cs typeface="DejaVu Serif Bold"/>
                <a:sym typeface="DejaVu Serif Bold"/>
              </a:rPr>
              <a:t>nhất</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có</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những</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tên</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gọi</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khác</a:t>
            </a:r>
            <a:r>
              <a:rPr lang="en-US" sz="2499" dirty="0">
                <a:solidFill>
                  <a:srgbClr val="000000"/>
                </a:solidFill>
                <a:latin typeface="DejaVu Serif"/>
                <a:ea typeface="DejaVu Serif"/>
                <a:cs typeface="DejaVu Serif"/>
                <a:sym typeface="DejaVu Serif"/>
              </a:rPr>
              <a:t> </a:t>
            </a:r>
            <a:r>
              <a:rPr lang="en-US" sz="2499" dirty="0" err="1">
                <a:solidFill>
                  <a:srgbClr val="000000"/>
                </a:solidFill>
                <a:latin typeface="DejaVu Serif"/>
                <a:ea typeface="DejaVu Serif"/>
                <a:cs typeface="DejaVu Serif"/>
                <a:sym typeface="DejaVu Serif"/>
              </a:rPr>
              <a:t>nhau</a:t>
            </a:r>
            <a:r>
              <a:rPr lang="en-US" sz="2499" dirty="0">
                <a:solidFill>
                  <a:srgbClr val="000000"/>
                </a:solidFill>
                <a:latin typeface="DejaVu Serif"/>
                <a:ea typeface="DejaVu Serif"/>
                <a:cs typeface="DejaVu Serif"/>
                <a:sym typeface="DejaVu Serif"/>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3022</Words>
  <Application>Microsoft Office PowerPoint</Application>
  <PresentationFormat>Custom</PresentationFormat>
  <Paragraphs>177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Noto Sans Bold</vt:lpstr>
      <vt:lpstr>Calibri</vt:lpstr>
      <vt:lpstr>DejaVu Serif Italics</vt:lpstr>
      <vt:lpstr>DejaVu Serif Bold</vt:lpstr>
      <vt:lpstr>DejaVu Serif Bold Italics</vt:lpstr>
      <vt:lpstr>DejaVu Serif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Slide_Nhom_2.pptx</dc:title>
  <cp:lastModifiedBy>chương nguyễn</cp:lastModifiedBy>
  <cp:revision>45</cp:revision>
  <dcterms:created xsi:type="dcterms:W3CDTF">2006-08-16T00:00:00Z</dcterms:created>
  <dcterms:modified xsi:type="dcterms:W3CDTF">2025-04-28T00:56:37Z</dcterms:modified>
  <dc:identifier>DAGl11joarw</dc:identifier>
</cp:coreProperties>
</file>